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24"/>
  </p:notesMasterIdLst>
  <p:sldIdLst>
    <p:sldId id="372" r:id="rId3"/>
    <p:sldId id="296" r:id="rId4"/>
    <p:sldId id="310" r:id="rId5"/>
    <p:sldId id="315" r:id="rId6"/>
    <p:sldId id="317" r:id="rId7"/>
    <p:sldId id="323" r:id="rId8"/>
    <p:sldId id="385" r:id="rId9"/>
    <p:sldId id="257" r:id="rId10"/>
    <p:sldId id="291" r:id="rId11"/>
    <p:sldId id="272" r:id="rId12"/>
    <p:sldId id="274" r:id="rId13"/>
    <p:sldId id="261" r:id="rId14"/>
    <p:sldId id="386" r:id="rId15"/>
    <p:sldId id="265" r:id="rId16"/>
    <p:sldId id="358" r:id="rId17"/>
    <p:sldId id="292" r:id="rId18"/>
    <p:sldId id="283" r:id="rId19"/>
    <p:sldId id="285" r:id="rId20"/>
    <p:sldId id="362" r:id="rId21"/>
    <p:sldId id="366" r:id="rId22"/>
    <p:sldId id="387" r:id="rId23"/>
  </p:sldIdLst>
  <p:sldSz cx="12190413" cy="6859588"/>
  <p:notesSz cx="6858000" cy="9144000"/>
  <p:defaultTextStyle>
    <a:defPPr>
      <a:defRPr lang="it-IT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63" autoAdjust="0"/>
  </p:normalViewPr>
  <p:slideViewPr>
    <p:cSldViewPr>
      <p:cViewPr>
        <p:scale>
          <a:sx n="60" d="100"/>
          <a:sy n="60" d="100"/>
        </p:scale>
        <p:origin x="-812" y="16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71FC-6B4B-40F1-9587-82E1FEC8BB80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8D860-E019-43B4-BCC7-ED92418C1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44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egnaposto immagine diapositiva 1">
            <a:extLst>
              <a:ext uri="{FF2B5EF4-FFF2-40B4-BE49-F238E27FC236}">
                <a16:creationId xmlns="" xmlns:a16="http://schemas.microsoft.com/office/drawing/2014/main" id="{FBF5C078-2AAE-7EC8-916A-F44CBF6C7A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Segnaposto note 2">
            <a:extLst>
              <a:ext uri="{FF2B5EF4-FFF2-40B4-BE49-F238E27FC236}">
                <a16:creationId xmlns="" xmlns:a16="http://schemas.microsoft.com/office/drawing/2014/main" id="{E3945415-07E7-7613-2C4D-390A4D419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67940" name="Segnaposto numero diapositiva 3">
            <a:extLst>
              <a:ext uri="{FF2B5EF4-FFF2-40B4-BE49-F238E27FC236}">
                <a16:creationId xmlns="" xmlns:a16="http://schemas.microsoft.com/office/drawing/2014/main" id="{D3D9ACDF-4584-4D3A-A3B3-299B3686B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25BAE9-740D-408B-904C-450F3F24A7C5}" type="slidenum">
              <a:rPr lang="it-IT" altLang="it-IT">
                <a:solidFill>
                  <a:srgbClr val="000000"/>
                </a:solidFill>
              </a:rPr>
              <a:pPr eaLnBrk="1" hangingPunct="1"/>
              <a:t>2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84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58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5E83E-49C7-4295-89EC-343923403E7A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89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24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922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06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egnaposto immagine diapositiva 1">
            <a:extLst>
              <a:ext uri="{FF2B5EF4-FFF2-40B4-BE49-F238E27FC236}">
                <a16:creationId xmlns="" xmlns:a16="http://schemas.microsoft.com/office/drawing/2014/main" id="{0E8EDBBA-3436-3014-F5D7-E816DAFDF5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Segnaposto note 2">
            <a:extLst>
              <a:ext uri="{FF2B5EF4-FFF2-40B4-BE49-F238E27FC236}">
                <a16:creationId xmlns="" xmlns:a16="http://schemas.microsoft.com/office/drawing/2014/main" id="{68A8AB33-F5FF-D406-6BC1-E44977ACFA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77156" name="Segnaposto numero diapositiva 3">
            <a:extLst>
              <a:ext uri="{FF2B5EF4-FFF2-40B4-BE49-F238E27FC236}">
                <a16:creationId xmlns="" xmlns:a16="http://schemas.microsoft.com/office/drawing/2014/main" id="{78A5829B-1DD4-7EE7-42B1-AF175BD66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3DD9B5-2BE6-44AD-82D4-3C1070C46463}" type="slidenum">
              <a:rPr lang="it-IT" altLang="it-IT">
                <a:solidFill>
                  <a:srgbClr val="000000"/>
                </a:solidFill>
              </a:rPr>
              <a:pPr eaLnBrk="1" hangingPunct="1"/>
              <a:t>3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egnaposto immagine diapositiva 1">
            <a:extLst>
              <a:ext uri="{FF2B5EF4-FFF2-40B4-BE49-F238E27FC236}">
                <a16:creationId xmlns="" xmlns:a16="http://schemas.microsoft.com/office/drawing/2014/main" id="{E55E3DFE-0233-E976-DC26-DCA667B387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57F2DA42-E0A9-9CEC-6614-D3C2E15BF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it-IT" b="1" dirty="0"/>
          </a:p>
        </p:txBody>
      </p:sp>
      <p:sp>
        <p:nvSpPr>
          <p:cNvPr id="179204" name="Segnaposto numero diapositiva 3">
            <a:extLst>
              <a:ext uri="{FF2B5EF4-FFF2-40B4-BE49-F238E27FC236}">
                <a16:creationId xmlns="" xmlns:a16="http://schemas.microsoft.com/office/drawing/2014/main" id="{C75CC6C4-745E-E253-D7E5-2EE7FAD28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8D1CC6-F243-447E-AF0D-0A7E1441E164}" type="slidenum">
              <a:rPr lang="it-IT" altLang="it-IT">
                <a:solidFill>
                  <a:srgbClr val="000000"/>
                </a:solidFill>
              </a:rPr>
              <a:pPr eaLnBrk="1" hangingPunct="1"/>
              <a:t>4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egnaposto immagine diapositiva 1">
            <a:extLst>
              <a:ext uri="{FF2B5EF4-FFF2-40B4-BE49-F238E27FC236}">
                <a16:creationId xmlns="" xmlns:a16="http://schemas.microsoft.com/office/drawing/2014/main" id="{E7D7ECAC-E41B-108B-918F-AE4D43EA1D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D4D9FAE2-C363-0966-AB5E-FBE12D3E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80228" name="Segnaposto numero diapositiva 3">
            <a:extLst>
              <a:ext uri="{FF2B5EF4-FFF2-40B4-BE49-F238E27FC236}">
                <a16:creationId xmlns="" xmlns:a16="http://schemas.microsoft.com/office/drawing/2014/main" id="{7F298780-3AA7-264D-0177-28117DFDE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2A5744-C59D-442C-8128-4CA30C0F6E3B}" type="slidenum">
              <a:rPr lang="it-IT" altLang="it-IT">
                <a:solidFill>
                  <a:srgbClr val="000000"/>
                </a:solidFill>
              </a:rPr>
              <a:pPr eaLnBrk="1" hangingPunct="1"/>
              <a:t>5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="" xmlns:a16="http://schemas.microsoft.com/office/drawing/2014/main" id="{8D24A936-6574-CCA6-33C1-BE94B0B6E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>
            <a:extLst>
              <a:ext uri="{FF2B5EF4-FFF2-40B4-BE49-F238E27FC236}">
                <a16:creationId xmlns="" xmlns:a16="http://schemas.microsoft.com/office/drawing/2014/main" id="{A7FF2BA5-2866-2DF1-67C7-ED5237A89E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dirty="0"/>
          </a:p>
          <a:p>
            <a:endParaRPr lang="en-US" alt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3B16CC-A403-0182-966D-39088B6421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30210B-B7C9-4DA9-AD0C-A991F43AA539}" type="datetime1">
              <a:rPr lang="en-US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10/27/2025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D90EC5-DEC1-E90C-9122-3EEA0A97D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D97A56-8B45-4FFF-9309-16801EC6A0C1}" type="slidenum">
              <a:rPr lang="en-US" altLang="it-IT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39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73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D860-E019-43B4-BCC7-ED92418C115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07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22608E-080A-447F-92CB-2BD3FEA1FD6E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48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98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521" y="274704"/>
            <a:ext cx="8025355" cy="585288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53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13" y="1528736"/>
            <a:ext cx="10971373" cy="4856162"/>
          </a:xfrm>
        </p:spPr>
        <p:txBody>
          <a:bodyPr tIns="0"/>
          <a:lstStyle>
            <a:lvl1pPr marL="342850" indent="-342850">
              <a:buSzPct val="125000"/>
              <a:buFont typeface="Wingdings" panose="05000000000000000000" pitchFamily="2" charset="2"/>
              <a:buChar char="§"/>
              <a:defRPr sz="1700">
                <a:solidFill>
                  <a:schemeClr val="accent2">
                    <a:lumMod val="75000"/>
                  </a:schemeClr>
                </a:solidFill>
              </a:defRPr>
            </a:lvl1pPr>
            <a:lvl2pPr marL="742841" indent="-285709">
              <a:buSzPct val="125000"/>
              <a:buFont typeface="Arial" panose="020B0604020202020204" pitchFamily="34" charset="0"/>
              <a:buChar char="−"/>
              <a:defRPr sz="1600">
                <a:solidFill>
                  <a:schemeClr val="accent2">
                    <a:lumMod val="75000"/>
                  </a:schemeClr>
                </a:solidFill>
              </a:defRPr>
            </a:lvl2pPr>
            <a:lvl3pPr marL="1142834" indent="-228568"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 marL="1371400" indent="0">
              <a:buNone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3" y="1"/>
            <a:ext cx="10971373" cy="1350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3">
            <a:extLst>
              <a:ext uri="{FF2B5EF4-FFF2-40B4-BE49-F238E27FC236}">
                <a16:creationId xmlns="" xmlns:a16="http://schemas.microsoft.com/office/drawing/2014/main" id="{D161B4D9-CA10-A52E-50DF-2D366A4D88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90" y="6394108"/>
            <a:ext cx="10971036" cy="386504"/>
          </a:xfrm>
        </p:spPr>
        <p:txBody>
          <a:bodyPr lIns="0" tIns="43203" rIns="86407" bIns="0" anchor="b"/>
          <a:lstStyle>
            <a:lvl1pPr algn="l"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0413" cy="6859588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B44FF-F9B4-4E5D-9888-DD07079D456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692" y="4509544"/>
            <a:ext cx="5117434" cy="1279948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692" y="2057876"/>
            <a:ext cx="5117434" cy="1929513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8042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1083" y="0"/>
            <a:ext cx="2857128" cy="685958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0541" y="0"/>
            <a:ext cx="153906" cy="68595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388D4-15DF-446A-91AA-72876CD4830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8538" y="759129"/>
            <a:ext cx="4525691" cy="3228261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1309" y="4509544"/>
            <a:ext cx="4525691" cy="1279948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205" y="0"/>
            <a:ext cx="153906" cy="6859588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" y="3842"/>
            <a:ext cx="4880907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5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542C42-F0C8-417A-980A-09B6C1CD6C24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2037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5672" y="10626"/>
            <a:ext cx="2857128" cy="6848963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D72669-6745-4AA0-A173-7F6CEB97CF08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078" cy="6859588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0780" y="3569528"/>
            <a:ext cx="8720590" cy="2308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255" y="3747367"/>
            <a:ext cx="8330118" cy="1308403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257" y="5220909"/>
            <a:ext cx="8330117" cy="586876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361" y="3469904"/>
            <a:ext cx="5117434" cy="1256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22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1A99FD-A18D-4AC6-92B0-69E29E35743B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0413" cy="6859588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4912" y="3569528"/>
            <a:ext cx="8720590" cy="2308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148" y="3747367"/>
            <a:ext cx="8330118" cy="1308403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150" y="5220909"/>
            <a:ext cx="8330117" cy="586876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490" y="3469904"/>
            <a:ext cx="5117434" cy="1256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088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137" y="286671"/>
            <a:ext cx="10057091" cy="145109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137" y="2121393"/>
            <a:ext cx="4639132" cy="374906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096" y="2121391"/>
            <a:ext cx="4639132" cy="374906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B79944-34CF-4A72-AC1B-909189585767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939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137" y="286671"/>
            <a:ext cx="10057091" cy="145109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137" y="2057877"/>
            <a:ext cx="4639132" cy="73645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577" y="2958961"/>
            <a:ext cx="4639132" cy="291149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096" y="2057877"/>
            <a:ext cx="4639132" cy="73645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4535" y="2958960"/>
            <a:ext cx="4639132" cy="291149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AF3A87-C769-4508-A602-98056DD906C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10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88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1DB439-C8A9-45DF-AFF2-9EFA3E72C15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981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5672" y="10625"/>
            <a:ext cx="2857128" cy="6120967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448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5672" y="10626"/>
            <a:ext cx="2857128" cy="6848963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1"/>
            <a:ext cx="4653690" cy="5865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058" y="786567"/>
            <a:ext cx="3068434" cy="2094460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275" y="812990"/>
            <a:ext cx="5713097" cy="4869736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059" y="3043755"/>
            <a:ext cx="3068433" cy="2638970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325"/>
            <a:ext cx="1036185" cy="1329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273" y="624288"/>
            <a:ext cx="5713096" cy="1256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236" y="6448331"/>
            <a:ext cx="2584514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251FC1-1A75-47DA-9A6E-B43CF6E86A6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4320" y="6448331"/>
            <a:ext cx="779908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058" y="6448331"/>
            <a:ext cx="164322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19004" y="6430865"/>
            <a:ext cx="100033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4275" y="6448331"/>
            <a:ext cx="407205" cy="635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02" y="6448331"/>
            <a:ext cx="484569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5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4319CE-E5CF-4FF9-86AE-7437B4FD3174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02" y="6448331"/>
            <a:ext cx="484569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821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5672" y="10626"/>
            <a:ext cx="2857128" cy="6848963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1"/>
            <a:ext cx="4653690" cy="5865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275" y="497925"/>
            <a:ext cx="5713097" cy="4869736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888"/>
            <a:ext cx="1036185" cy="1857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273" y="377485"/>
            <a:ext cx="5713096" cy="1256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236" y="6448331"/>
            <a:ext cx="2584514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620384-FC06-4245-8A4E-BD9C5C3038C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4320" y="6448331"/>
            <a:ext cx="779908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089" y="2003887"/>
            <a:ext cx="3575617" cy="18578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059" y="1885563"/>
            <a:ext cx="3314269" cy="209446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059" y="994005"/>
            <a:ext cx="1036185" cy="936843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02" y="6448331"/>
            <a:ext cx="484569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84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5672" y="10626"/>
            <a:ext cx="2857128" cy="6848963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653690" cy="586558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275" y="497925"/>
            <a:ext cx="5713097" cy="4869736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236" y="6448331"/>
            <a:ext cx="2584514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97CAA8-247F-493B-9041-1EB41C0713A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4320" y="6448331"/>
            <a:ext cx="779908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058" y="1885563"/>
            <a:ext cx="3068434" cy="209446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02" y="6448331"/>
            <a:ext cx="484569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94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5672" y="10626"/>
            <a:ext cx="2857128" cy="6848963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073" y="548483"/>
            <a:ext cx="6054058" cy="634483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170" y="1611686"/>
            <a:ext cx="6071309" cy="375597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236" y="6448331"/>
            <a:ext cx="2584514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CFC264-2C41-457A-9103-DFF5BC066DDD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138" y="6448331"/>
            <a:ext cx="4845690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4320" y="6448331"/>
            <a:ext cx="779908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653690" cy="5865583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1" y="6134666"/>
            <a:ext cx="12190413" cy="714298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877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5672" y="10626"/>
            <a:ext cx="2857128" cy="6848963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=""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0413" cy="354230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178" y="880580"/>
            <a:ext cx="6054058" cy="634483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236" y="6448331"/>
            <a:ext cx="2584514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ACEB1B-38C0-4995-A1E2-7B5FD48CA44A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138" y="6448331"/>
            <a:ext cx="4845690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4320" y="6448331"/>
            <a:ext cx="779908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115" y="1"/>
            <a:ext cx="1036185" cy="685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07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7580" y="0"/>
            <a:ext cx="2857128" cy="685958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3706" y="507452"/>
            <a:ext cx="7536707" cy="48506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1"/>
            <a:ext cx="4653690" cy="5865583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058" y="1885563"/>
            <a:ext cx="3068434" cy="209446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2531" y="943648"/>
            <a:ext cx="4698840" cy="3978287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236" y="6448331"/>
            <a:ext cx="2584514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D649FC-C7F2-4966-B125-333FD0271E55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138" y="6448331"/>
            <a:ext cx="4845690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4320" y="6448331"/>
            <a:ext cx="779908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69682" y="2323318"/>
            <a:ext cx="1348202" cy="1218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0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7580" y="0"/>
            <a:ext cx="2857128" cy="685958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3706" y="507452"/>
            <a:ext cx="7536707" cy="4850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1"/>
            <a:ext cx="4653690" cy="5865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058" y="1885563"/>
            <a:ext cx="3068434" cy="209446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7681" y="943648"/>
            <a:ext cx="4653690" cy="3978287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3236" y="6448331"/>
            <a:ext cx="2584514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50E5C9-4822-4828-86B2-BB987B39863B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138" y="6448331"/>
            <a:ext cx="4845690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4320" y="6448331"/>
            <a:ext cx="779908" cy="36521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69682" y="2323318"/>
            <a:ext cx="1348202" cy="12189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5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518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2" y="4579410"/>
            <a:ext cx="12187238" cy="2280178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0398" cy="457941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137" y="4800473"/>
            <a:ext cx="10112329" cy="743854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136" y="5716323"/>
            <a:ext cx="10111948" cy="609741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04164A-D1F3-464B-BA5A-A4C4D8F35ADB}" type="datetime1">
              <a:rPr lang="it-IT" smtClean="0">
                <a:solidFill>
                  <a:prstClr val="white"/>
                </a:solidFill>
              </a:rPr>
              <a:pPr/>
              <a:t>27/10/2025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136" y="6448331"/>
            <a:ext cx="6817374" cy="36521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prstClr val="white"/>
                </a:solidFill>
              </a:rPr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490" y="4536951"/>
            <a:ext cx="5117434" cy="125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8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D1554E-7EF2-44AC-BA44-70A2B54D9DB9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56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3766" y="1346512"/>
            <a:ext cx="2447714" cy="4531774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058" y="1346512"/>
            <a:ext cx="7479326" cy="4531772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2CFE1-3316-4B70-89C0-454FCB2AAF53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0139" y="-146372"/>
            <a:ext cx="1036560" cy="1329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00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564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564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26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45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32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24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524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86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8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8F49-4050-4503-93C5-960E956EA9F5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ACB0-BEAB-44DF-AEAB-C30D6137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9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137" y="286671"/>
            <a:ext cx="10057091" cy="145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391" y="2108691"/>
            <a:ext cx="10057091" cy="37617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3236" y="6448331"/>
            <a:ext cx="25845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2CA46E8E-89D0-493E-ABBF-B63A9C819C4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4400"/>
              <a:t>27/10/2025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138" y="6448331"/>
            <a:ext cx="484569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4320" y="6448331"/>
            <a:ext cx="779908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/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14400"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2215"/>
            <a:ext cx="1036185" cy="685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 sz="1800" dirty="0">
              <a:solidFill>
                <a:prstClr val="white"/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5672" y="10626"/>
            <a:ext cx="2857128" cy="6848963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=""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it-IT" sz="1800" dirty="0">
                <a:solidFill>
                  <a:prstClr val="white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301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095" y="759130"/>
            <a:ext cx="7103318" cy="280701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304297"/>
                </a:solidFill>
              </a:rPr>
              <a:t>IL TRATTAMENTO FARMACOLOGICO DELL’OBESITA</a:t>
            </a:r>
            <a:r>
              <a:rPr lang="it-IT" dirty="0" smtClean="0">
                <a:solidFill>
                  <a:srgbClr val="304297"/>
                </a:solidFill>
              </a:rPr>
              <a:t>’: </a:t>
            </a:r>
            <a:r>
              <a:rPr lang="it-IT" dirty="0">
                <a:solidFill>
                  <a:srgbClr val="304297"/>
                </a:solidFill>
              </a:rPr>
              <a:t>STORIA E STATO DELL’ARTE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87093" y="3909960"/>
            <a:ext cx="7103321" cy="6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68" tIns="59984" rIns="119968" bIns="59984">
            <a:spAutoFit/>
          </a:bodyPr>
          <a:lstStyle/>
          <a:p>
            <a:pPr algn="ctr" defTabSz="1530274"/>
            <a:r>
              <a:rPr lang="it-IT" altLang="it-IT" sz="3700" b="1" dirty="0">
                <a:solidFill>
                  <a:srgbClr val="003366"/>
                </a:solidFill>
                <a:ea typeface="Arial Unicode MS" pitchFamily="34" charset="-128"/>
                <a:cs typeface="Times New Roman" pitchFamily="18" charset="0"/>
              </a:rPr>
              <a:t>Roberta Lupoli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87093" y="5987964"/>
            <a:ext cx="7106822" cy="77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3557" tIns="76779" rIns="153557" bIns="76779" anchor="ctr">
            <a:spAutoFit/>
          </a:bodyPr>
          <a:lstStyle/>
          <a:p>
            <a:pPr algn="ctr" defTabSz="1530274"/>
            <a:r>
              <a:rPr lang="it-IT" altLang="it-IT" sz="2000" dirty="0">
                <a:solidFill>
                  <a:srgbClr val="003366"/>
                </a:solidFill>
                <a:ea typeface="Arial Unicode MS" pitchFamily="34" charset="-128"/>
                <a:cs typeface="Times New Roman" pitchFamily="18" charset="0"/>
              </a:rPr>
              <a:t>Dipartimento di Medicina Molecolare e Biotecnologie Mediche</a:t>
            </a:r>
          </a:p>
          <a:p>
            <a:pPr algn="ctr" defTabSz="1530274"/>
            <a:r>
              <a:rPr lang="it-IT" altLang="it-IT" sz="2000" dirty="0">
                <a:solidFill>
                  <a:srgbClr val="003366"/>
                </a:solidFill>
                <a:ea typeface="Arial Unicode MS" pitchFamily="34" charset="-128"/>
                <a:cs typeface="Times New Roman" pitchFamily="18" charset="0"/>
              </a:rPr>
              <a:t>Università degli Studi di Napoli Federico II</a:t>
            </a:r>
          </a:p>
        </p:txBody>
      </p:sp>
      <p:pic>
        <p:nvPicPr>
          <p:cNvPr id="7" name="Picture 6" descr="Università degli Studi di Napoli Federico II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22" y="4780109"/>
            <a:ext cx="1271073" cy="11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451500" y="1338351"/>
            <a:ext cx="257998" cy="229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03" tIns="50751" rIns="101503" bIns="50751" numCol="1" rtlCol="0" anchor="t" anchorCtr="0" compatLnSpc="1">
            <a:prstTxWarp prst="textNoShape">
              <a:avLst/>
            </a:prstTxWarp>
          </a:bodyPr>
          <a:lstStyle/>
          <a:p>
            <a:endParaRPr lang="en-GB" sz="1600">
              <a:solidFill>
                <a:srgbClr val="FFFF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1" y="549474"/>
            <a:ext cx="5718699" cy="335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6495CEA9-24E9-FD58-FFAF-5ADC27C1C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56" r="3401"/>
          <a:stretch/>
        </p:blipFill>
        <p:spPr>
          <a:xfrm>
            <a:off x="6527254" y="3783694"/>
            <a:ext cx="5472038" cy="281445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95206" y="6536651"/>
            <a:ext cx="6095207" cy="394678"/>
          </a:xfrm>
          <a:prstGeom prst="rect">
            <a:avLst/>
          </a:prstGeom>
        </p:spPr>
        <p:txBody>
          <a:bodyPr lIns="101240" tIns="50604" rIns="101240" bIns="50604">
            <a:spAutoFit/>
          </a:bodyPr>
          <a:lstStyle/>
          <a:p>
            <a:pPr algn="r"/>
            <a:r>
              <a:rPr lang="it-IT" sz="1900" i="1" dirty="0" err="1">
                <a:solidFill>
                  <a:srgbClr val="002060"/>
                </a:solidFill>
              </a:rPr>
              <a:t>Knop</a:t>
            </a:r>
            <a:r>
              <a:rPr lang="it-IT" sz="1900" i="1" dirty="0">
                <a:solidFill>
                  <a:srgbClr val="002060"/>
                </a:solidFill>
              </a:rPr>
              <a:t> FK et al. Lancet 402: 705–19, 2023</a:t>
            </a:r>
          </a:p>
        </p:txBody>
      </p:sp>
      <p:pic>
        <p:nvPicPr>
          <p:cNvPr id="9" name="Picture 2"/>
          <p:cNvPicPr/>
          <p:nvPr/>
        </p:nvPicPr>
        <p:blipFill rotWithShape="1">
          <a:blip r:embed="rId5"/>
          <a:srcRect t="17186" r="32268"/>
          <a:stretch/>
        </p:blipFill>
        <p:spPr>
          <a:xfrm>
            <a:off x="118542" y="580662"/>
            <a:ext cx="5832648" cy="3929252"/>
          </a:xfrm>
          <a:prstGeom prst="rect">
            <a:avLst/>
          </a:prstGeom>
        </p:spPr>
      </p:pic>
      <p:pic>
        <p:nvPicPr>
          <p:cNvPr id="10" name="Picture 2"/>
          <p:cNvPicPr/>
          <p:nvPr/>
        </p:nvPicPr>
        <p:blipFill rotWithShape="1">
          <a:blip r:embed="rId5"/>
          <a:srcRect l="72878" t="20062" r="329" b="31714"/>
          <a:stretch/>
        </p:blipFill>
        <p:spPr>
          <a:xfrm>
            <a:off x="3502918" y="4437906"/>
            <a:ext cx="2232248" cy="2339163"/>
          </a:xfrm>
          <a:prstGeom prst="rect">
            <a:avLst/>
          </a:prstGeom>
        </p:spPr>
      </p:pic>
      <p:pic>
        <p:nvPicPr>
          <p:cNvPr id="11" name="Picture 2"/>
          <p:cNvPicPr/>
          <p:nvPr/>
        </p:nvPicPr>
        <p:blipFill rotWithShape="1">
          <a:blip r:embed="rId5"/>
          <a:srcRect l="72878" t="69383" r="329" b="5409"/>
          <a:stretch/>
        </p:blipFill>
        <p:spPr>
          <a:xfrm>
            <a:off x="1349313" y="4923919"/>
            <a:ext cx="2232248" cy="122274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-667"/>
            <a:ext cx="12190413" cy="677171"/>
          </a:xfrm>
          <a:prstGeom prst="rect">
            <a:avLst/>
          </a:prstGeom>
        </p:spPr>
        <p:txBody>
          <a:bodyPr wrap="square" lIns="101503" tIns="50751" rIns="101503" bIns="50751">
            <a:spAutoFit/>
          </a:bodyPr>
          <a:lstStyle/>
          <a:p>
            <a:pPr algn="ctr" eaLnBrk="1" hangingPunct="1"/>
            <a:r>
              <a:rPr lang="en-US" sz="37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Oral </a:t>
            </a:r>
            <a:r>
              <a:rPr lang="en-US" sz="3700" b="1" dirty="0" err="1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semaglutide</a:t>
            </a:r>
            <a:r>
              <a:rPr lang="en-US" sz="37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50 mg (</a:t>
            </a:r>
            <a:r>
              <a:rPr lang="en-US" sz="37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OASIS-1</a:t>
            </a:r>
            <a:r>
              <a:rPr lang="en-US" sz="37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37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56454C5-DE2C-441D-9C64-F03149A7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Weight Loss and Changes in CV Risk Factors With Orforglipron</a:t>
            </a:r>
            <a:r>
              <a:rPr lang="en-US"/>
              <a:t/>
            </a:r>
            <a:br>
              <a:rPr lang="en-US"/>
            </a:br>
            <a:r>
              <a:rPr lang="en-US" i="1"/>
              <a:t>Phase 2 Trial</a:t>
            </a:r>
            <a:endParaRPr lang="en-GB" i="1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CC73A3BB-DAB5-EE49-0A13-C097D2C7122C}"/>
              </a:ext>
            </a:extLst>
          </p:cNvPr>
          <p:cNvSpPr/>
          <p:nvPr/>
        </p:nvSpPr>
        <p:spPr>
          <a:xfrm>
            <a:off x="0" y="16801"/>
            <a:ext cx="12190413" cy="677171"/>
          </a:xfrm>
          <a:prstGeom prst="rect">
            <a:avLst/>
          </a:prstGeom>
        </p:spPr>
        <p:txBody>
          <a:bodyPr wrap="square" lIns="101503" tIns="50751" rIns="101503" bIns="50751">
            <a:spAutoFit/>
          </a:bodyPr>
          <a:lstStyle/>
          <a:p>
            <a:pPr algn="ctr" eaLnBrk="1" hangingPunct="1"/>
            <a:r>
              <a:rPr lang="en-US" sz="3700" b="1" dirty="0" err="1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Orforglipron</a:t>
            </a:r>
            <a:r>
              <a:rPr lang="en-US" sz="37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a oral non-peptide GLP-1RA</a:t>
            </a:r>
            <a:endParaRPr lang="en-GB" sz="37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FB8A02C0-71E4-582C-1AA1-DE55779FDD4F}"/>
              </a:ext>
            </a:extLst>
          </p:cNvPr>
          <p:cNvSpPr/>
          <p:nvPr/>
        </p:nvSpPr>
        <p:spPr>
          <a:xfrm>
            <a:off x="6095206" y="6497430"/>
            <a:ext cx="6095207" cy="394678"/>
          </a:xfrm>
          <a:prstGeom prst="rect">
            <a:avLst/>
          </a:prstGeom>
        </p:spPr>
        <p:txBody>
          <a:bodyPr lIns="101240" tIns="50604" rIns="101240" bIns="50604">
            <a:spAutoFit/>
          </a:bodyPr>
          <a:lstStyle/>
          <a:p>
            <a:pPr algn="r"/>
            <a:r>
              <a:rPr lang="it-IT" sz="1900" i="1" dirty="0">
                <a:solidFill>
                  <a:srgbClr val="002060"/>
                </a:solidFill>
              </a:rPr>
              <a:t>Wharton S et al. N </a:t>
            </a:r>
            <a:r>
              <a:rPr lang="it-IT" sz="1900" i="1" dirty="0" err="1">
                <a:solidFill>
                  <a:srgbClr val="002060"/>
                </a:solidFill>
              </a:rPr>
              <a:t>Engl</a:t>
            </a:r>
            <a:r>
              <a:rPr lang="it-IT" sz="1900" i="1" dirty="0">
                <a:solidFill>
                  <a:srgbClr val="002060"/>
                </a:solidFill>
              </a:rPr>
              <a:t> J Med 389:877-88, 2023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F716F81B-F3E8-2DA9-906E-9916AB414DF0}"/>
              </a:ext>
            </a:extLst>
          </p:cNvPr>
          <p:cNvGrpSpPr/>
          <p:nvPr/>
        </p:nvGrpSpPr>
        <p:grpSpPr>
          <a:xfrm>
            <a:off x="3" y="1221039"/>
            <a:ext cx="12190409" cy="4361572"/>
            <a:chOff x="1" y="1354448"/>
            <a:chExt cx="10286997" cy="4360563"/>
          </a:xfrm>
        </p:grpSpPr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4AB7E7B4-0770-8D83-03C2-20717926B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3965"/>
            <a:stretch/>
          </p:blipFill>
          <p:spPr>
            <a:xfrm>
              <a:off x="1204913" y="5314961"/>
              <a:ext cx="8505825" cy="400050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F5D68DE3-14CE-39BC-C8BF-0DB75E30B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034" r="51568" b="46552"/>
            <a:stretch/>
          </p:blipFill>
          <p:spPr>
            <a:xfrm>
              <a:off x="2" y="1354448"/>
              <a:ext cx="5190622" cy="3960513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D59266EC-FF2E-138A-DDE2-8787D80C7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5029" r="51568"/>
            <a:stretch/>
          </p:blipFill>
          <p:spPr>
            <a:xfrm>
              <a:off x="4972790" y="1354448"/>
              <a:ext cx="5314208" cy="3845886"/>
            </a:xfrm>
            <a:prstGeom prst="rect">
              <a:avLst/>
            </a:prstGeom>
          </p:spPr>
        </p:pic>
        <p:sp>
          <p:nvSpPr>
            <p:cNvPr id="3" name="Rettangolo 2">
              <a:extLst>
                <a:ext uri="{FF2B5EF4-FFF2-40B4-BE49-F238E27FC236}">
                  <a16:creationId xmlns="" xmlns:a16="http://schemas.microsoft.com/office/drawing/2014/main" id="{D69AD82A-989A-5AE9-8B6C-F82B47778B53}"/>
                </a:ext>
              </a:extLst>
            </p:cNvPr>
            <p:cNvSpPr/>
            <p:nvPr/>
          </p:nvSpPr>
          <p:spPr>
            <a:xfrm>
              <a:off x="1" y="1354448"/>
              <a:ext cx="247650" cy="293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B24A5276-8024-6798-A729-7ED591C76C01}"/>
                </a:ext>
              </a:extLst>
            </p:cNvPr>
            <p:cNvSpPr/>
            <p:nvPr/>
          </p:nvSpPr>
          <p:spPr>
            <a:xfrm>
              <a:off x="4942974" y="1396350"/>
              <a:ext cx="247650" cy="293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ttangolo 7"/>
          <p:cNvSpPr/>
          <p:nvPr/>
        </p:nvSpPr>
        <p:spPr>
          <a:xfrm>
            <a:off x="815309" y="5734585"/>
            <a:ext cx="10765491" cy="954324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/>
            <a:r>
              <a:rPr lang="it-IT" sz="2700" i="1" dirty="0" err="1"/>
              <a:t>Orforglipron</a:t>
            </a:r>
            <a:r>
              <a:rPr lang="it-IT" sz="2700" i="1" dirty="0"/>
              <a:t> </a:t>
            </a:r>
            <a:r>
              <a:rPr lang="it-IT" sz="2700" i="1" dirty="0" err="1"/>
              <a:t>was</a:t>
            </a:r>
            <a:r>
              <a:rPr lang="it-IT" sz="2700" i="1" dirty="0"/>
              <a:t> </a:t>
            </a:r>
            <a:r>
              <a:rPr lang="en-US" sz="2700" i="1" dirty="0"/>
              <a:t>administered once daily by oral capsule in the morning </a:t>
            </a:r>
            <a:r>
              <a:rPr lang="en-US" sz="2700" b="1" i="1" dirty="0"/>
              <a:t>without meal-timing restrictions</a:t>
            </a:r>
            <a:endParaRPr lang="it-IT" sz="2700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" y="740873"/>
            <a:ext cx="12190410" cy="49255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it-IT" b="1" dirty="0" smtClean="0"/>
              <a:t>Studio di fase 2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906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 b="6030"/>
          <a:stretch>
            <a:fillRect/>
          </a:stretch>
        </p:blipFill>
        <p:spPr bwMode="auto">
          <a:xfrm>
            <a:off x="2353098" y="457082"/>
            <a:ext cx="7094558" cy="62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3594" y="21848"/>
            <a:ext cx="12156821" cy="405471"/>
          </a:xfrm>
          <a:prstGeom prst="rect">
            <a:avLst/>
          </a:prstGeom>
        </p:spPr>
        <p:txBody>
          <a:bodyPr lIns="96752" tIns="48375" rIns="96752" bIns="48375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3366"/>
                </a:solidFill>
              </a:rPr>
              <a:t>Glucagon-like peptide-1 as the backbone of the pipeline for gut hormone-based obesity treatments</a:t>
            </a:r>
            <a:endParaRPr lang="it-IT" sz="2000" b="1" dirty="0">
              <a:solidFill>
                <a:srgbClr val="00336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19377" y="6478128"/>
            <a:ext cx="10971036" cy="467140"/>
          </a:xfrm>
          <a:prstGeom prst="rect">
            <a:avLst/>
          </a:prstGeom>
        </p:spPr>
        <p:txBody>
          <a:bodyPr lIns="96752" tIns="48375" rIns="96752" bIns="48375">
            <a:spAutoFit/>
          </a:bodyPr>
          <a:lstStyle/>
          <a:p>
            <a:pPr algn="r">
              <a:defRPr/>
            </a:pPr>
            <a:r>
              <a:rPr lang="en-US" i="1" dirty="0" err="1">
                <a:solidFill>
                  <a:srgbClr val="003366"/>
                </a:solidFill>
                <a:latin typeface="+mn-lt"/>
              </a:rPr>
              <a:t>Melson</a:t>
            </a:r>
            <a:r>
              <a:rPr lang="en-US" i="1" dirty="0">
                <a:solidFill>
                  <a:srgbClr val="003366"/>
                </a:solidFill>
                <a:latin typeface="+mn-lt"/>
              </a:rPr>
              <a:t>, E et al. </a:t>
            </a:r>
            <a:r>
              <a:rPr lang="en-US" i="1" dirty="0" err="1">
                <a:solidFill>
                  <a:srgbClr val="003366"/>
                </a:solidFill>
                <a:latin typeface="+mn-lt"/>
              </a:rPr>
              <a:t>Int</a:t>
            </a:r>
            <a:r>
              <a:rPr lang="en-US" i="1" dirty="0">
                <a:solidFill>
                  <a:srgbClr val="003366"/>
                </a:solidFill>
                <a:latin typeface="+mn-lt"/>
              </a:rPr>
              <a:t> J </a:t>
            </a:r>
            <a:r>
              <a:rPr lang="en-US" i="1" dirty="0" err="1">
                <a:solidFill>
                  <a:srgbClr val="003366"/>
                </a:solidFill>
                <a:latin typeface="+mn-lt"/>
              </a:rPr>
              <a:t>Obes</a:t>
            </a:r>
            <a:r>
              <a:rPr lang="en-US" i="1" dirty="0">
                <a:solidFill>
                  <a:srgbClr val="003366"/>
                </a:solidFill>
                <a:latin typeface="+mn-lt"/>
              </a:rPr>
              <a:t> (2024)</a:t>
            </a:r>
            <a:endParaRPr lang="it-IT" i="1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7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945" r="52213" b="40855"/>
          <a:stretch/>
        </p:blipFill>
        <p:spPr bwMode="auto">
          <a:xfrm>
            <a:off x="239318" y="1893268"/>
            <a:ext cx="3297555" cy="319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-48676" y="250639"/>
            <a:ext cx="3839927" cy="136992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it-IT" sz="2700" b="1" dirty="0">
                <a:solidFill>
                  <a:srgbClr val="C00000"/>
                </a:solidFill>
              </a:rPr>
              <a:t>GLP-1/AMILINA</a:t>
            </a:r>
          </a:p>
          <a:p>
            <a:pPr algn="ctr"/>
            <a:r>
              <a:rPr lang="en-US" sz="2700" b="1" dirty="0" err="1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Semaglutide</a:t>
            </a:r>
            <a:r>
              <a:rPr lang="en-US" sz="27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700" b="1" dirty="0" err="1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Cagrilintide</a:t>
            </a:r>
            <a:endParaRPr lang="en-US" sz="27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7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(CAGRISEMA)  </a:t>
            </a:r>
            <a:endParaRPr lang="it-IT" sz="2700" b="1" dirty="0">
              <a:solidFill>
                <a:srgbClr val="C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12" y="67623"/>
            <a:ext cx="8207166" cy="141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94" y="2012859"/>
            <a:ext cx="8072676" cy="418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6652136" y="1520302"/>
            <a:ext cx="2346235" cy="492557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algn="ctr"/>
            <a:r>
              <a:rPr lang="it-IT" b="1" dirty="0"/>
              <a:t>Studio di fase </a:t>
            </a:r>
            <a:r>
              <a:rPr lang="it-IT" b="1" dirty="0" smtClean="0"/>
              <a:t>3a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0FC065CD-4666-43BD-AD01-B9214FCF4727}"/>
              </a:ext>
            </a:extLst>
          </p:cNvPr>
          <p:cNvSpPr txBox="1"/>
          <p:nvPr/>
        </p:nvSpPr>
        <p:spPr>
          <a:xfrm>
            <a:off x="3029639" y="6526138"/>
            <a:ext cx="9160777" cy="395062"/>
          </a:xfrm>
          <a:prstGeom prst="rect">
            <a:avLst/>
          </a:prstGeom>
          <a:noFill/>
        </p:spPr>
        <p:txBody>
          <a:bodyPr wrap="square" lIns="101587" tIns="50793" rIns="101587" bIns="5079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i="1" dirty="0">
                <a:solidFill>
                  <a:srgbClr val="002060"/>
                </a:solidFill>
              </a:rPr>
              <a:t>Garvey WT et al. N </a:t>
            </a:r>
            <a:r>
              <a:rPr lang="en-US" sz="1900" i="1" dirty="0" err="1">
                <a:solidFill>
                  <a:srgbClr val="002060"/>
                </a:solidFill>
              </a:rPr>
              <a:t>Engl</a:t>
            </a:r>
            <a:r>
              <a:rPr lang="en-US" sz="1900" i="1" dirty="0">
                <a:solidFill>
                  <a:srgbClr val="002060"/>
                </a:solidFill>
              </a:rPr>
              <a:t> J Med 2025;393:635-47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4727055" y="1528515"/>
            <a:ext cx="6552727" cy="5018525"/>
            <a:chOff x="4727055" y="1528515"/>
            <a:chExt cx="6552727" cy="501852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37"/>
            <a:stretch/>
          </p:blipFill>
          <p:spPr bwMode="auto">
            <a:xfrm>
              <a:off x="4727055" y="1528515"/>
              <a:ext cx="6480720" cy="5018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ttangolo arrotondato 2"/>
            <p:cNvSpPr/>
            <p:nvPr/>
          </p:nvSpPr>
          <p:spPr>
            <a:xfrm>
              <a:off x="9479582" y="5662042"/>
              <a:ext cx="1800200" cy="88499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584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08C8614-2232-E58F-5B26-9DCC5F538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77"/>
          <a:stretch/>
        </p:blipFill>
        <p:spPr>
          <a:xfrm>
            <a:off x="5999210" y="2129902"/>
            <a:ext cx="6201110" cy="38413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3871A13-2D18-199B-CD95-6B9A1A663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88" t="5203"/>
          <a:stretch/>
        </p:blipFill>
        <p:spPr>
          <a:xfrm>
            <a:off x="31416" y="2228210"/>
            <a:ext cx="6255788" cy="422592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="" xmlns:a16="http://schemas.microsoft.com/office/drawing/2014/main" id="{F822CC98-71A1-1B03-35C2-5FC544CB3F79}"/>
              </a:ext>
            </a:extLst>
          </p:cNvPr>
          <p:cNvSpPr txBox="1">
            <a:spLocks/>
          </p:cNvSpPr>
          <p:nvPr/>
        </p:nvSpPr>
        <p:spPr bwMode="auto">
          <a:xfrm>
            <a:off x="-33996" y="1172321"/>
            <a:ext cx="12224410" cy="82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3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70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Glucagon and GLP-1 receptor dual agonist </a:t>
            </a:r>
            <a:r>
              <a:rPr lang="en-US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SURVODUTIDE </a:t>
            </a:r>
            <a:r>
              <a:rPr lang="en-US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for obesity: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 dose-finding phase 2 trial</a:t>
            </a:r>
            <a:endParaRPr lang="en-GB" sz="1600" b="0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28225F50-31FC-CD03-8321-35E12AB7C3DF}"/>
              </a:ext>
            </a:extLst>
          </p:cNvPr>
          <p:cNvSpPr txBox="1"/>
          <p:nvPr/>
        </p:nvSpPr>
        <p:spPr>
          <a:xfrm>
            <a:off x="3029639" y="6401013"/>
            <a:ext cx="9160777" cy="395062"/>
          </a:xfrm>
          <a:prstGeom prst="rect">
            <a:avLst/>
          </a:prstGeom>
          <a:noFill/>
        </p:spPr>
        <p:txBody>
          <a:bodyPr wrap="square" lIns="101587" tIns="50793" rIns="101587" bIns="5079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i="1" dirty="0">
                <a:solidFill>
                  <a:srgbClr val="002060"/>
                </a:solidFill>
              </a:rPr>
              <a:t>le Roux, CW et al. Lancet Diabetes Endocrinol 12: 162–73, 2024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47" y="213805"/>
            <a:ext cx="1701578" cy="71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25" y="239211"/>
            <a:ext cx="1688880" cy="68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2768756" y="202189"/>
            <a:ext cx="671987" cy="77988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it-IT" sz="4300" b="1" dirty="0"/>
              <a:t>+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615217" y="260710"/>
            <a:ext cx="6719872" cy="61569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GLP-1/</a:t>
            </a:r>
            <a:r>
              <a:rPr lang="it-IT" sz="3200" b="1" dirty="0" err="1">
                <a:solidFill>
                  <a:srgbClr val="C00000"/>
                </a:solidFill>
              </a:rPr>
              <a:t>Glucagone</a:t>
            </a:r>
            <a:r>
              <a:rPr lang="it-IT" sz="3200" b="1" dirty="0">
                <a:solidFill>
                  <a:srgbClr val="C00000"/>
                </a:solidFill>
              </a:rPr>
              <a:t> (</a:t>
            </a:r>
            <a:r>
              <a:rPr lang="en-US" sz="32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SURVODUTIDE)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35225" y="202189"/>
            <a:ext cx="671987" cy="77988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it-IT" sz="4300" b="1" dirty="0"/>
              <a:t>=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" r="3343" b="30183"/>
          <a:stretch/>
        </p:blipFill>
        <p:spPr bwMode="auto">
          <a:xfrm>
            <a:off x="1487294" y="982071"/>
            <a:ext cx="3697972" cy="427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A Phase 2 Randomized Trial of Survodutide in MASH and Fibrosis | New  England Journal of Medic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97" y="1413103"/>
            <a:ext cx="4627486" cy="30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05686" y="910803"/>
            <a:ext cx="11503464" cy="5948785"/>
            <a:chOff x="229293" y="682944"/>
            <a:chExt cx="8628721" cy="4460556"/>
          </a:xfrm>
        </p:grpSpPr>
        <p:pic>
          <p:nvPicPr>
            <p:cNvPr id="1187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93" y="682944"/>
              <a:ext cx="8628721" cy="4460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7956376" y="987574"/>
              <a:ext cx="64807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667180" y="13445"/>
            <a:ext cx="9556827" cy="70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3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70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3900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Retatrutide</a:t>
            </a:r>
            <a:r>
              <a:rPr lang="en-US" sz="3900" dirty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the power of three…</a:t>
            </a:r>
            <a:endParaRPr lang="en-GB" sz="3900" dirty="0">
              <a:solidFill>
                <a:srgbClr val="003366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0"/>
          <a:stretch>
            <a:fillRect/>
          </a:stretch>
        </p:blipFill>
        <p:spPr bwMode="auto">
          <a:xfrm>
            <a:off x="1" y="36970"/>
            <a:ext cx="3906710" cy="96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7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" y="68645"/>
            <a:ext cx="6239881" cy="157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01" y="790930"/>
            <a:ext cx="4683300" cy="273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023381" y="1661705"/>
            <a:ext cx="1735719" cy="615696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r>
              <a:rPr lang="it-IT" sz="3200" b="1" dirty="0"/>
              <a:t>AMG133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7" y="1701202"/>
            <a:ext cx="5596855" cy="47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9016" y="6367032"/>
            <a:ext cx="8711495" cy="415591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r>
              <a:rPr lang="en-US" sz="1900" dirty="0"/>
              <a:t>Arrows indicate when the investigational product was administered</a:t>
            </a:r>
            <a:endParaRPr lang="it-IT" sz="19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75197" y="3410429"/>
            <a:ext cx="5615216" cy="303229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380981" indent="-380981">
              <a:buFont typeface="Arial" pitchFamily="34" charset="0"/>
              <a:buChar char="•"/>
            </a:pPr>
            <a:r>
              <a:rPr lang="en-US" sz="2700" i="1" dirty="0"/>
              <a:t>monoclonal antibody that was designed to </a:t>
            </a:r>
            <a:r>
              <a:rPr lang="en-US" sz="2700" i="1" dirty="0" err="1"/>
              <a:t>antagonise</a:t>
            </a:r>
            <a:r>
              <a:rPr lang="en-US" sz="2700" i="1" dirty="0"/>
              <a:t> the GIP receptor and is also linked to two modified GLP-1 peptides that activate the GLP-1 receptor</a:t>
            </a:r>
          </a:p>
          <a:p>
            <a:pPr marL="380981" indent="-380981">
              <a:buFont typeface="Arial" pitchFamily="34" charset="0"/>
              <a:buChar char="•"/>
            </a:pPr>
            <a:endParaRPr lang="en-US" sz="2700" i="1" dirty="0"/>
          </a:p>
          <a:p>
            <a:pPr marL="380981" indent="-380981">
              <a:buFont typeface="Arial" pitchFamily="34" charset="0"/>
              <a:buChar char="•"/>
            </a:pPr>
            <a:r>
              <a:rPr lang="en-US" sz="2700" i="1" dirty="0"/>
              <a:t>subcutaneous, </a:t>
            </a:r>
            <a:r>
              <a:rPr lang="en-US" sz="2700" b="1" i="1" dirty="0"/>
              <a:t>every 4 weeks</a:t>
            </a:r>
          </a:p>
        </p:txBody>
      </p:sp>
      <p:sp>
        <p:nvSpPr>
          <p:cNvPr id="6" name="Rettangolo 5"/>
          <p:cNvSpPr/>
          <p:nvPr/>
        </p:nvSpPr>
        <p:spPr>
          <a:xfrm>
            <a:off x="8015170" y="6435470"/>
            <a:ext cx="4160597" cy="451510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r>
              <a:rPr lang="it-IT" sz="2100" i="1" dirty="0" err="1">
                <a:solidFill>
                  <a:srgbClr val="002060"/>
                </a:solidFill>
              </a:rPr>
              <a:t>Nat</a:t>
            </a:r>
            <a:r>
              <a:rPr lang="it-IT" sz="2100" i="1" dirty="0">
                <a:solidFill>
                  <a:srgbClr val="002060"/>
                </a:solidFill>
              </a:rPr>
              <a:t> </a:t>
            </a:r>
            <a:r>
              <a:rPr lang="it-IT" sz="2100" i="1" dirty="0" err="1">
                <a:solidFill>
                  <a:srgbClr val="002060"/>
                </a:solidFill>
              </a:rPr>
              <a:t>Metab</a:t>
            </a:r>
            <a:r>
              <a:rPr lang="it-IT" sz="2100" i="1" dirty="0">
                <a:solidFill>
                  <a:srgbClr val="002060"/>
                </a:solidFill>
              </a:rPr>
              <a:t>. 2024 Feb;6(2):290-303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095207" y="125179"/>
            <a:ext cx="6080560" cy="61569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GLP-1/GIP </a:t>
            </a:r>
            <a:r>
              <a:rPr lang="it-IT" sz="3200" b="1" u="sng" dirty="0" err="1">
                <a:solidFill>
                  <a:srgbClr val="C00000"/>
                </a:solidFill>
              </a:rPr>
              <a:t>antagonism</a:t>
            </a:r>
            <a:r>
              <a:rPr lang="it-IT" sz="3200" b="1" dirty="0">
                <a:solidFill>
                  <a:srgbClr val="C00000"/>
                </a:solidFill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MariTide</a:t>
            </a:r>
            <a:r>
              <a:rPr lang="en-US" sz="32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03302" y="1688811"/>
            <a:ext cx="5183901" cy="49255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SOMMINISTRAZIONE MENSILE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85" y="164678"/>
            <a:ext cx="10145034" cy="26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2"/>
          <a:stretch>
            <a:fillRect/>
          </a:stretch>
        </p:blipFill>
        <p:spPr bwMode="auto">
          <a:xfrm>
            <a:off x="1535972" y="2949629"/>
            <a:ext cx="10607120" cy="3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740875"/>
            <a:ext cx="2543274" cy="7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5pPr>
            <a:lvl6pPr marL="548170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6pPr>
            <a:lvl7pPr marL="1096338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7pPr>
            <a:lvl8pPr marL="1644509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8pPr>
            <a:lvl9pPr marL="2192681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dirty="0" smtClean="0">
                <a:latin typeface="+mn-lt"/>
              </a:rPr>
              <a:t>Greater weight loss</a:t>
            </a:r>
            <a:endParaRPr lang="en-GB" dirty="0">
              <a:latin typeface="+mn-lt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0" y="2997944"/>
            <a:ext cx="3983247" cy="1313484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r>
              <a:rPr lang="it-IT" sz="3900" b="1" dirty="0">
                <a:solidFill>
                  <a:srgbClr val="C00000"/>
                </a:solidFill>
              </a:rPr>
              <a:t>…</a:t>
            </a:r>
            <a:r>
              <a:rPr lang="it-IT" sz="3900" b="1" dirty="0" err="1">
                <a:solidFill>
                  <a:srgbClr val="C00000"/>
                </a:solidFill>
              </a:rPr>
              <a:t>leads</a:t>
            </a:r>
            <a:r>
              <a:rPr lang="it-IT" sz="3900" b="1" dirty="0">
                <a:solidFill>
                  <a:srgbClr val="C00000"/>
                </a:solidFill>
              </a:rPr>
              <a:t> to </a:t>
            </a:r>
            <a:r>
              <a:rPr lang="it-IT" sz="3900" b="1" dirty="0" err="1">
                <a:solidFill>
                  <a:srgbClr val="C00000"/>
                </a:solidFill>
              </a:rPr>
              <a:t>improved</a:t>
            </a:r>
            <a:r>
              <a:rPr lang="it-IT" sz="3900" b="1" dirty="0">
                <a:solidFill>
                  <a:srgbClr val="C00000"/>
                </a:solidFill>
              </a:rPr>
              <a:t> </a:t>
            </a:r>
            <a:r>
              <a:rPr lang="it-IT" sz="3900" b="1" dirty="0" err="1">
                <a:solidFill>
                  <a:srgbClr val="C00000"/>
                </a:solidFill>
              </a:rPr>
              <a:t>health</a:t>
            </a:r>
            <a:r>
              <a:rPr lang="it-IT" sz="3900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8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80" y="836907"/>
            <a:ext cx="8159844" cy="257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68643"/>
            <a:ext cx="12190413" cy="7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5pPr>
            <a:lvl6pPr marL="548170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6pPr>
            <a:lvl7pPr marL="1096338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7pPr>
            <a:lvl8pPr marL="1644509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8pPr>
            <a:lvl9pPr marL="2192681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600" dirty="0" smtClean="0">
                <a:latin typeface="+mn-lt"/>
              </a:rPr>
              <a:t>One size does NOT fit all!</a:t>
            </a:r>
            <a:endParaRPr lang="en-GB" sz="3600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3321" y="3621860"/>
            <a:ext cx="10175806" cy="357103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Possibilità di personalizzazione sulla base di:</a:t>
            </a:r>
          </a:p>
          <a:p>
            <a:pPr marL="457178" indent="-457178">
              <a:buFont typeface="Wingdings" pitchFamily="2" charset="2"/>
              <a:buChar char="ü"/>
            </a:pPr>
            <a:r>
              <a:rPr lang="it-IT" sz="3200" b="1" dirty="0">
                <a:solidFill>
                  <a:srgbClr val="002060"/>
                </a:solidFill>
              </a:rPr>
              <a:t>modalità somministrazione</a:t>
            </a:r>
          </a:p>
          <a:p>
            <a:pPr marL="457178" indent="-457178">
              <a:buFont typeface="Wingdings" pitchFamily="2" charset="2"/>
              <a:buChar char="ü"/>
            </a:pPr>
            <a:r>
              <a:rPr lang="it-IT" sz="3200" b="1" dirty="0">
                <a:solidFill>
                  <a:srgbClr val="002060"/>
                </a:solidFill>
              </a:rPr>
              <a:t>target di perdita di peso</a:t>
            </a:r>
          </a:p>
          <a:p>
            <a:pPr marL="457178" indent="-457178">
              <a:buFont typeface="Wingdings" pitchFamily="2" charset="2"/>
              <a:buChar char="ü"/>
            </a:pPr>
            <a:r>
              <a:rPr lang="it-IT" sz="3200" b="1" dirty="0" err="1">
                <a:solidFill>
                  <a:srgbClr val="002060"/>
                </a:solidFill>
              </a:rPr>
              <a:t>comorbidità</a:t>
            </a:r>
            <a:r>
              <a:rPr lang="it-IT" sz="3200" b="1" dirty="0">
                <a:solidFill>
                  <a:srgbClr val="002060"/>
                </a:solidFill>
              </a:rPr>
              <a:t> presenti</a:t>
            </a:r>
          </a:p>
          <a:p>
            <a:pPr marL="457178" indent="-457178">
              <a:buFont typeface="Wingdings" pitchFamily="2" charset="2"/>
              <a:buChar char="ü"/>
            </a:pPr>
            <a:r>
              <a:rPr lang="it-IT" sz="3200" b="1" dirty="0">
                <a:solidFill>
                  <a:srgbClr val="002060"/>
                </a:solidFill>
              </a:rPr>
              <a:t>necessità di terapie di combinazione</a:t>
            </a:r>
          </a:p>
          <a:p>
            <a:endParaRPr lang="it-IT" sz="3200" b="1" dirty="0">
              <a:solidFill>
                <a:srgbClr val="002060"/>
              </a:solidFill>
            </a:endParaRPr>
          </a:p>
          <a:p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6671195" y="4678223"/>
            <a:ext cx="1631969" cy="72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687157" y="4025350"/>
            <a:ext cx="3503256" cy="209336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APPROCCIO INDIVIDUALIZZATO E ADATTABILE NEL TEMPO</a:t>
            </a:r>
          </a:p>
        </p:txBody>
      </p:sp>
    </p:spTree>
    <p:extLst>
      <p:ext uri="{BB962C8B-B14F-4D97-AF65-F5344CB8AC3E}">
        <p14:creationId xmlns:p14="http://schemas.microsoft.com/office/powerpoint/2010/main" val="3673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739"/>
            <a:ext cx="12190413" cy="545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28225F50-31FC-CD03-8321-35E12AB7C3DF}"/>
              </a:ext>
            </a:extLst>
          </p:cNvPr>
          <p:cNvSpPr txBox="1"/>
          <p:nvPr/>
        </p:nvSpPr>
        <p:spPr>
          <a:xfrm>
            <a:off x="3029639" y="6401013"/>
            <a:ext cx="9160777" cy="395062"/>
          </a:xfrm>
          <a:prstGeom prst="rect">
            <a:avLst/>
          </a:prstGeom>
          <a:noFill/>
        </p:spPr>
        <p:txBody>
          <a:bodyPr wrap="square" lIns="101587" tIns="50793" rIns="101587" bIns="5079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i="1" dirty="0" err="1">
                <a:solidFill>
                  <a:srgbClr val="002060"/>
                </a:solidFill>
              </a:rPr>
              <a:t>Nie</a:t>
            </a:r>
            <a:r>
              <a:rPr lang="en-US" sz="1900" i="1" dirty="0">
                <a:solidFill>
                  <a:srgbClr val="002060"/>
                </a:solidFill>
              </a:rPr>
              <a:t> Y et al. </a:t>
            </a:r>
            <a:r>
              <a:rPr lang="en-US" sz="1900" i="1" dirty="0" err="1">
                <a:solidFill>
                  <a:srgbClr val="002060"/>
                </a:solidFill>
              </a:rPr>
              <a:t>Obes</a:t>
            </a:r>
            <a:r>
              <a:rPr lang="en-US" sz="1900" i="1" dirty="0">
                <a:solidFill>
                  <a:srgbClr val="002060"/>
                </a:solidFill>
              </a:rPr>
              <a:t> Surg. 2025 Mar;35(3):808-822</a:t>
            </a: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04408E23-55C7-44E6-9C07-4BDA53D8214A}"/>
              </a:ext>
            </a:extLst>
          </p:cNvPr>
          <p:cNvSpPr txBox="1">
            <a:spLocks/>
          </p:cNvSpPr>
          <p:nvPr/>
        </p:nvSpPr>
        <p:spPr bwMode="auto">
          <a:xfrm>
            <a:off x="-33996" y="-80409"/>
            <a:ext cx="12224410" cy="82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3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70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90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Terapia</a:t>
            </a:r>
            <a:r>
              <a:rPr lang="en-US" sz="290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farmacologica</a:t>
            </a:r>
            <a:r>
              <a:rPr lang="en-US" sz="290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90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290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 “</a:t>
            </a:r>
            <a:r>
              <a:rPr lang="en-US" sz="2900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insufficient weight loss</a:t>
            </a:r>
            <a:r>
              <a:rPr lang="en-US" sz="290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” o “weight regain”</a:t>
            </a:r>
            <a:endParaRPr lang="en-GB" sz="2900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D636F5B0-8A1E-1FA8-CF2D-287B628D207B}"/>
              </a:ext>
            </a:extLst>
          </p:cNvPr>
          <p:cNvSpPr/>
          <p:nvPr/>
        </p:nvSpPr>
        <p:spPr>
          <a:xfrm>
            <a:off x="1" y="53360"/>
            <a:ext cx="12190413" cy="687514"/>
          </a:xfrm>
          <a:prstGeom prst="rect">
            <a:avLst/>
          </a:prstGeom>
        </p:spPr>
        <p:txBody>
          <a:bodyPr lIns="91422" tIns="45711" rIns="91422" bIns="45711">
            <a:spAutoFit/>
          </a:bodyPr>
          <a:lstStyle/>
          <a:p>
            <a:pPr algn="ctr">
              <a:defRPr/>
            </a:pPr>
            <a:r>
              <a:rPr lang="it-IT" sz="3900" b="1" dirty="0">
                <a:solidFill>
                  <a:srgbClr val="002060"/>
                </a:solidFill>
              </a:rPr>
              <a:t>Terapia farmacologica dell'obesità…fino a ieri</a:t>
            </a:r>
            <a:endParaRPr lang="it-IT" sz="3900" dirty="0">
              <a:solidFill>
                <a:srgbClr val="00206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6" y="6183752"/>
            <a:ext cx="11589599" cy="31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9" y="800286"/>
            <a:ext cx="11390417" cy="525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2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6" y="608009"/>
            <a:ext cx="10595490" cy="6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5" y="68645"/>
            <a:ext cx="8115474" cy="48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8225F50-31FC-CD03-8321-35E12AB7C3DF}"/>
              </a:ext>
            </a:extLst>
          </p:cNvPr>
          <p:cNvSpPr txBox="1"/>
          <p:nvPr/>
        </p:nvSpPr>
        <p:spPr>
          <a:xfrm>
            <a:off x="3023267" y="6497045"/>
            <a:ext cx="9160777" cy="395062"/>
          </a:xfrm>
          <a:prstGeom prst="rect">
            <a:avLst/>
          </a:prstGeom>
          <a:noFill/>
        </p:spPr>
        <p:txBody>
          <a:bodyPr wrap="square" lIns="101587" tIns="50793" rIns="101587" bIns="5079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i="1" dirty="0">
                <a:solidFill>
                  <a:srgbClr val="002060"/>
                </a:solidFill>
              </a:rPr>
              <a:t>Samuels JM et al. </a:t>
            </a:r>
            <a:r>
              <a:rPr lang="pt-BR" sz="1900" i="1" dirty="0">
                <a:solidFill>
                  <a:srgbClr val="002060"/>
                </a:solidFill>
              </a:rPr>
              <a:t>JAMA Surg. 2024 Aug 1;159(8):841-842</a:t>
            </a:r>
            <a:endParaRPr lang="en-US" sz="19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3" b="30607"/>
          <a:stretch/>
        </p:blipFill>
        <p:spPr bwMode="auto">
          <a:xfrm>
            <a:off x="207409" y="1532828"/>
            <a:ext cx="4822725" cy="20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5423221" y="2060199"/>
            <a:ext cx="1631969" cy="10563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81" y="567867"/>
            <a:ext cx="4444421" cy="42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thanky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2" y="4246617"/>
            <a:ext cx="5952101" cy="18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ttangolo 4">
            <a:extLst>
              <a:ext uri="{FF2B5EF4-FFF2-40B4-BE49-F238E27FC236}">
                <a16:creationId xmlns="" xmlns:a16="http://schemas.microsoft.com/office/drawing/2014/main" id="{D71DA439-EBCD-A687-CB13-6764C94D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9" y="1034214"/>
            <a:ext cx="6736295" cy="66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700" b="1" dirty="0">
                <a:solidFill>
                  <a:srgbClr val="C00000"/>
                </a:solidFill>
                <a:latin typeface="Calibri" panose="020F0502020204030204" pitchFamily="34" charset="0"/>
              </a:rPr>
              <a:t>SEMAGLUTIDE 2.4 mg</a:t>
            </a:r>
          </a:p>
        </p:txBody>
      </p:sp>
      <p:grpSp>
        <p:nvGrpSpPr>
          <p:cNvPr id="84995" name="Group 13">
            <a:extLst>
              <a:ext uri="{FF2B5EF4-FFF2-40B4-BE49-F238E27FC236}">
                <a16:creationId xmlns="" xmlns:a16="http://schemas.microsoft.com/office/drawing/2014/main" id="{9A2FD3BA-E88B-DD21-2901-8DD47BEE42B8}"/>
              </a:ext>
            </a:extLst>
          </p:cNvPr>
          <p:cNvGrpSpPr>
            <a:grpSpLocks/>
          </p:cNvGrpSpPr>
          <p:nvPr/>
        </p:nvGrpSpPr>
        <p:grpSpPr bwMode="auto">
          <a:xfrm>
            <a:off x="6431125" y="1213624"/>
            <a:ext cx="5650118" cy="3901575"/>
            <a:chOff x="5153307" y="2739529"/>
            <a:chExt cx="3589758" cy="2096118"/>
          </a:xfrm>
        </p:grpSpPr>
        <p:sp>
          <p:nvSpPr>
            <p:cNvPr id="85023" name="Rectangle 152">
              <a:extLst>
                <a:ext uri="{FF2B5EF4-FFF2-40B4-BE49-F238E27FC236}">
                  <a16:creationId xmlns="" xmlns:a16="http://schemas.microsoft.com/office/drawing/2014/main" id="{7BB053FA-C163-37FA-8F71-240C86FF6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759" y="3432367"/>
              <a:ext cx="1313460" cy="33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it-IT" sz="1100" b="1">
                  <a:solidFill>
                    <a:srgbClr val="3B97DE"/>
                  </a:solidFill>
                  <a:latin typeface="Apis For Office"/>
                  <a:ea typeface="Apis For Office"/>
                  <a:cs typeface="Apis For Office"/>
                </a:rPr>
                <a:t>Reduced appetite &amp; cravings, improved control of eating</a:t>
              </a:r>
            </a:p>
          </p:txBody>
        </p:sp>
        <p:sp>
          <p:nvSpPr>
            <p:cNvPr id="10" name="Rectangle: Rounded Corners 154">
              <a:extLst>
                <a:ext uri="{FF2B5EF4-FFF2-40B4-BE49-F238E27FC236}">
                  <a16:creationId xmlns="" xmlns:a16="http://schemas.microsoft.com/office/drawing/2014/main" id="{57F24A5E-D379-9539-9BCB-DFEC2D08F0CB}"/>
                </a:ext>
              </a:extLst>
            </p:cNvPr>
            <p:cNvSpPr/>
            <p:nvPr/>
          </p:nvSpPr>
          <p:spPr>
            <a:xfrm>
              <a:off x="7911786" y="2801814"/>
              <a:ext cx="791796" cy="697772"/>
            </a:xfrm>
            <a:prstGeom prst="round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5025" name="TextBox 158">
              <a:extLst>
                <a:ext uri="{FF2B5EF4-FFF2-40B4-BE49-F238E27FC236}">
                  <a16:creationId xmlns="" xmlns:a16="http://schemas.microsoft.com/office/drawing/2014/main" id="{A0A7D91F-6843-70B6-4CE6-048D65316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5319" y="3500122"/>
              <a:ext cx="887746" cy="23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it-IT" sz="1100" b="1">
                  <a:solidFill>
                    <a:srgbClr val="001965"/>
                  </a:solidFill>
                  <a:latin typeface="Apis For Office"/>
                  <a:ea typeface="Apis For Office"/>
                  <a:cs typeface="Apis For Office"/>
                </a:rPr>
                <a:t>Reduced </a:t>
              </a:r>
            </a:p>
            <a:p>
              <a:pPr algn="ctr" eaLnBrk="1" hangingPunct="1"/>
              <a:r>
                <a:rPr lang="en-GB" altLang="it-IT" sz="1100" b="1">
                  <a:solidFill>
                    <a:srgbClr val="001965"/>
                  </a:solidFill>
                  <a:latin typeface="Apis For Office"/>
                  <a:ea typeface="Apis For Office"/>
                  <a:cs typeface="Apis For Office"/>
                </a:rPr>
                <a:t>energy intake</a:t>
              </a:r>
            </a:p>
          </p:txBody>
        </p:sp>
        <p:sp>
          <p:nvSpPr>
            <p:cNvPr id="12" name="Rectangle: Rounded Corners 160">
              <a:extLst>
                <a:ext uri="{FF2B5EF4-FFF2-40B4-BE49-F238E27FC236}">
                  <a16:creationId xmlns="" xmlns:a16="http://schemas.microsoft.com/office/drawing/2014/main" id="{6430584C-16A8-FB90-9003-3C1669CA84CB}"/>
                </a:ext>
              </a:extLst>
            </p:cNvPr>
            <p:cNvSpPr/>
            <p:nvPr/>
          </p:nvSpPr>
          <p:spPr>
            <a:xfrm>
              <a:off x="5433957" y="2739529"/>
              <a:ext cx="790729" cy="697773"/>
            </a:xfrm>
            <a:prstGeom prst="round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grpSp>
          <p:nvGrpSpPr>
            <p:cNvPr id="85027" name="Group 15">
              <a:extLst>
                <a:ext uri="{FF2B5EF4-FFF2-40B4-BE49-F238E27FC236}">
                  <a16:creationId xmlns="" xmlns:a16="http://schemas.microsoft.com/office/drawing/2014/main" id="{E0CBCED6-98E4-451D-7950-6A63F47054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8967" y="2891596"/>
              <a:ext cx="636496" cy="517798"/>
              <a:chOff x="5510773" y="2875197"/>
              <a:chExt cx="636496" cy="517798"/>
            </a:xfrm>
          </p:grpSpPr>
          <p:sp>
            <p:nvSpPr>
              <p:cNvPr id="85086" name="Freeform 29">
                <a:extLst>
                  <a:ext uri="{FF2B5EF4-FFF2-40B4-BE49-F238E27FC236}">
                    <a16:creationId xmlns="" xmlns:a16="http://schemas.microsoft.com/office/drawing/2014/main" id="{03DC231F-C93C-A2BD-1801-B0450614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334" y="3007729"/>
                <a:ext cx="373524" cy="332870"/>
              </a:xfrm>
              <a:custGeom>
                <a:avLst/>
                <a:gdLst>
                  <a:gd name="T0" fmla="*/ 192319525 w 379"/>
                  <a:gd name="T1" fmla="*/ 0 h 359"/>
                  <a:gd name="T2" fmla="*/ 235056978 w 379"/>
                  <a:gd name="T3" fmla="*/ 61899912 h 359"/>
                  <a:gd name="T4" fmla="*/ 267111053 w 379"/>
                  <a:gd name="T5" fmla="*/ 96289370 h 359"/>
                  <a:gd name="T6" fmla="*/ 315676072 w 379"/>
                  <a:gd name="T7" fmla="*/ 68777989 h 359"/>
                  <a:gd name="T8" fmla="*/ 332188987 w 379"/>
                  <a:gd name="T9" fmla="*/ 91131276 h 359"/>
                  <a:gd name="T10" fmla="*/ 234086210 w 379"/>
                  <a:gd name="T11" fmla="*/ 281990032 h 359"/>
                  <a:gd name="T12" fmla="*/ 23311248 w 379"/>
                  <a:gd name="T13" fmla="*/ 181402096 h 359"/>
                  <a:gd name="T14" fmla="*/ 149582072 w 379"/>
                  <a:gd name="T15" fmla="*/ 3439039 h 359"/>
                  <a:gd name="T16" fmla="*/ 192319525 w 379"/>
                  <a:gd name="T17" fmla="*/ 0 h 3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9" h="359">
                    <a:moveTo>
                      <a:pt x="198" y="0"/>
                    </a:moveTo>
                    <a:cubicBezTo>
                      <a:pt x="172" y="48"/>
                      <a:pt x="201" y="77"/>
                      <a:pt x="242" y="72"/>
                    </a:cubicBezTo>
                    <a:cubicBezTo>
                      <a:pt x="245" y="92"/>
                      <a:pt x="255" y="108"/>
                      <a:pt x="275" y="112"/>
                    </a:cubicBezTo>
                    <a:cubicBezTo>
                      <a:pt x="299" y="116"/>
                      <a:pt x="313" y="103"/>
                      <a:pt x="325" y="80"/>
                    </a:cubicBezTo>
                    <a:cubicBezTo>
                      <a:pt x="332" y="90"/>
                      <a:pt x="339" y="97"/>
                      <a:pt x="342" y="106"/>
                    </a:cubicBezTo>
                    <a:cubicBezTo>
                      <a:pt x="379" y="194"/>
                      <a:pt x="332" y="297"/>
                      <a:pt x="241" y="328"/>
                    </a:cubicBezTo>
                    <a:cubicBezTo>
                      <a:pt x="149" y="359"/>
                      <a:pt x="49" y="305"/>
                      <a:pt x="24" y="211"/>
                    </a:cubicBezTo>
                    <a:cubicBezTo>
                      <a:pt x="0" y="118"/>
                      <a:pt x="60" y="22"/>
                      <a:pt x="154" y="4"/>
                    </a:cubicBezTo>
                    <a:cubicBezTo>
                      <a:pt x="168" y="2"/>
                      <a:pt x="182" y="1"/>
                      <a:pt x="1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9009" tIns="64504" rIns="129009" bIns="64504"/>
              <a:lstStyle/>
              <a:p>
                <a:endParaRPr lang="it-IT" sz="1900"/>
              </a:p>
            </p:txBody>
          </p:sp>
          <p:sp>
            <p:nvSpPr>
              <p:cNvPr id="85087" name="Freeform 30">
                <a:extLst>
                  <a:ext uri="{FF2B5EF4-FFF2-40B4-BE49-F238E27FC236}">
                    <a16:creationId xmlns="" xmlns:a16="http://schemas.microsoft.com/office/drawing/2014/main" id="{352B9ECC-5E6F-A53E-A502-290FAC4E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039" y="2956565"/>
                <a:ext cx="472956" cy="436430"/>
              </a:xfrm>
              <a:custGeom>
                <a:avLst/>
                <a:gdLst>
                  <a:gd name="T0" fmla="*/ 399026080 w 480"/>
                  <a:gd name="T1" fmla="*/ 133648795 h 470"/>
                  <a:gd name="T2" fmla="*/ 432035453 w 480"/>
                  <a:gd name="T3" fmla="*/ 117265955 h 470"/>
                  <a:gd name="T4" fmla="*/ 403879791 w 480"/>
                  <a:gd name="T5" fmla="*/ 314721744 h 470"/>
                  <a:gd name="T6" fmla="*/ 139804808 w 480"/>
                  <a:gd name="T7" fmla="*/ 366456342 h 470"/>
                  <a:gd name="T8" fmla="*/ 22329435 w 480"/>
                  <a:gd name="T9" fmla="*/ 150894280 h 470"/>
                  <a:gd name="T10" fmla="*/ 225240368 w 480"/>
                  <a:gd name="T11" fmla="*/ 0 h 470"/>
                  <a:gd name="T12" fmla="*/ 232037140 w 480"/>
                  <a:gd name="T13" fmla="*/ 36214404 h 470"/>
                  <a:gd name="T14" fmla="*/ 62135580 w 480"/>
                  <a:gd name="T15" fmla="*/ 218149071 h 470"/>
                  <a:gd name="T16" fmla="*/ 272812845 w 480"/>
                  <a:gd name="T17" fmla="*/ 344900415 h 470"/>
                  <a:gd name="T18" fmla="*/ 399026080 w 480"/>
                  <a:gd name="T19" fmla="*/ 133648795 h 4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0" h="470">
                    <a:moveTo>
                      <a:pt x="411" y="155"/>
                    </a:moveTo>
                    <a:cubicBezTo>
                      <a:pt x="422" y="149"/>
                      <a:pt x="433" y="142"/>
                      <a:pt x="445" y="136"/>
                    </a:cubicBezTo>
                    <a:cubicBezTo>
                      <a:pt x="480" y="191"/>
                      <a:pt x="472" y="297"/>
                      <a:pt x="416" y="365"/>
                    </a:cubicBezTo>
                    <a:cubicBezTo>
                      <a:pt x="349" y="445"/>
                      <a:pt x="238" y="470"/>
                      <a:pt x="144" y="425"/>
                    </a:cubicBezTo>
                    <a:cubicBezTo>
                      <a:pt x="51" y="380"/>
                      <a:pt x="0" y="275"/>
                      <a:pt x="23" y="175"/>
                    </a:cubicBezTo>
                    <a:cubicBezTo>
                      <a:pt x="46" y="75"/>
                      <a:pt x="134" y="1"/>
                      <a:pt x="232" y="0"/>
                    </a:cubicBezTo>
                    <a:cubicBezTo>
                      <a:pt x="235" y="14"/>
                      <a:pt x="237" y="28"/>
                      <a:pt x="239" y="42"/>
                    </a:cubicBezTo>
                    <a:cubicBezTo>
                      <a:pt x="112" y="49"/>
                      <a:pt x="47" y="158"/>
                      <a:pt x="64" y="253"/>
                    </a:cubicBezTo>
                    <a:cubicBezTo>
                      <a:pt x="82" y="357"/>
                      <a:pt x="178" y="421"/>
                      <a:pt x="281" y="400"/>
                    </a:cubicBezTo>
                    <a:cubicBezTo>
                      <a:pt x="364" y="383"/>
                      <a:pt x="456" y="289"/>
                      <a:pt x="411" y="1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9009" tIns="64504" rIns="129009" bIns="64504"/>
              <a:lstStyle/>
              <a:p>
                <a:endParaRPr lang="it-IT" sz="1900"/>
              </a:p>
            </p:txBody>
          </p:sp>
          <p:sp>
            <p:nvSpPr>
              <p:cNvPr id="85088" name="Freeform 31">
                <a:extLst>
                  <a:ext uri="{FF2B5EF4-FFF2-40B4-BE49-F238E27FC236}">
                    <a16:creationId xmlns="" xmlns:a16="http://schemas.microsoft.com/office/drawing/2014/main" id="{B617EAA8-16CE-5CB2-D184-354DEEC28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529" y="2875197"/>
                <a:ext cx="100740" cy="497456"/>
              </a:xfrm>
              <a:custGeom>
                <a:avLst/>
                <a:gdLst>
                  <a:gd name="T0" fmla="*/ 75109571 w 102"/>
                  <a:gd name="T1" fmla="*/ 7752332 h 536"/>
                  <a:gd name="T2" fmla="*/ 81937175 w 102"/>
                  <a:gd name="T3" fmla="*/ 125757062 h 536"/>
                  <a:gd name="T4" fmla="*/ 97544962 w 102"/>
                  <a:gd name="T5" fmla="*/ 429814049 h 536"/>
                  <a:gd name="T6" fmla="*/ 67306172 w 102"/>
                  <a:gd name="T7" fmla="*/ 461683716 h 536"/>
                  <a:gd name="T8" fmla="*/ 37067382 w 102"/>
                  <a:gd name="T9" fmla="*/ 428091515 h 536"/>
                  <a:gd name="T10" fmla="*/ 50723578 w 102"/>
                  <a:gd name="T11" fmla="*/ 254960121 h 536"/>
                  <a:gd name="T12" fmla="*/ 38042189 w 102"/>
                  <a:gd name="T13" fmla="*/ 231703125 h 536"/>
                  <a:gd name="T14" fmla="*/ 22435391 w 102"/>
                  <a:gd name="T15" fmla="*/ 215337194 h 536"/>
                  <a:gd name="T16" fmla="*/ 51698385 w 102"/>
                  <a:gd name="T17" fmla="*/ 20672267 h 536"/>
                  <a:gd name="T18" fmla="*/ 63403978 w 102"/>
                  <a:gd name="T19" fmla="*/ 0 h 536"/>
                  <a:gd name="T20" fmla="*/ 75109571 w 102"/>
                  <a:gd name="T21" fmla="*/ 7752332 h 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536">
                    <a:moveTo>
                      <a:pt x="77" y="9"/>
                    </a:moveTo>
                    <a:cubicBezTo>
                      <a:pt x="79" y="54"/>
                      <a:pt x="82" y="100"/>
                      <a:pt x="84" y="146"/>
                    </a:cubicBezTo>
                    <a:cubicBezTo>
                      <a:pt x="89" y="263"/>
                      <a:pt x="95" y="381"/>
                      <a:pt x="100" y="499"/>
                    </a:cubicBezTo>
                    <a:cubicBezTo>
                      <a:pt x="102" y="523"/>
                      <a:pt x="90" y="535"/>
                      <a:pt x="69" y="536"/>
                    </a:cubicBezTo>
                    <a:cubicBezTo>
                      <a:pt x="47" y="536"/>
                      <a:pt x="36" y="522"/>
                      <a:pt x="38" y="497"/>
                    </a:cubicBezTo>
                    <a:cubicBezTo>
                      <a:pt x="42" y="430"/>
                      <a:pt x="47" y="363"/>
                      <a:pt x="52" y="296"/>
                    </a:cubicBezTo>
                    <a:cubicBezTo>
                      <a:pt x="53" y="284"/>
                      <a:pt x="52" y="275"/>
                      <a:pt x="39" y="269"/>
                    </a:cubicBezTo>
                    <a:cubicBezTo>
                      <a:pt x="32" y="265"/>
                      <a:pt x="26" y="257"/>
                      <a:pt x="23" y="250"/>
                    </a:cubicBezTo>
                    <a:cubicBezTo>
                      <a:pt x="0" y="170"/>
                      <a:pt x="11" y="95"/>
                      <a:pt x="53" y="24"/>
                    </a:cubicBezTo>
                    <a:cubicBezTo>
                      <a:pt x="58" y="16"/>
                      <a:pt x="61" y="8"/>
                      <a:pt x="65" y="0"/>
                    </a:cubicBezTo>
                    <a:cubicBezTo>
                      <a:pt x="69" y="3"/>
                      <a:pt x="73" y="6"/>
                      <a:pt x="7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9009" tIns="64504" rIns="129009" bIns="64504"/>
              <a:lstStyle/>
              <a:p>
                <a:endParaRPr lang="it-IT" sz="1900"/>
              </a:p>
            </p:txBody>
          </p:sp>
          <p:sp>
            <p:nvSpPr>
              <p:cNvPr id="85089" name="Freeform 32">
                <a:extLst>
                  <a:ext uri="{FF2B5EF4-FFF2-40B4-BE49-F238E27FC236}">
                    <a16:creationId xmlns="" xmlns:a16="http://schemas.microsoft.com/office/drawing/2014/main" id="{D6264E16-78F2-BCE4-DB19-D95822D6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773" y="2941771"/>
                <a:ext cx="81116" cy="430882"/>
              </a:xfrm>
              <a:custGeom>
                <a:avLst/>
                <a:gdLst>
                  <a:gd name="T0" fmla="*/ 78284854 w 82"/>
                  <a:gd name="T1" fmla="*/ 64675945 h 464"/>
                  <a:gd name="T2" fmla="*/ 78284854 w 82"/>
                  <a:gd name="T3" fmla="*/ 100894178 h 464"/>
                  <a:gd name="T4" fmla="*/ 58713146 w 82"/>
                  <a:gd name="T5" fmla="*/ 140562252 h 464"/>
                  <a:gd name="T6" fmla="*/ 53820466 w 82"/>
                  <a:gd name="T7" fmla="*/ 155222455 h 464"/>
                  <a:gd name="T8" fmla="*/ 69477832 w 82"/>
                  <a:gd name="T9" fmla="*/ 356148117 h 464"/>
                  <a:gd name="T10" fmla="*/ 70456171 w 82"/>
                  <a:gd name="T11" fmla="*/ 373395469 h 464"/>
                  <a:gd name="T12" fmla="*/ 39142427 w 82"/>
                  <a:gd name="T13" fmla="*/ 400127797 h 464"/>
                  <a:gd name="T14" fmla="*/ 8807021 w 82"/>
                  <a:gd name="T15" fmla="*/ 373395469 h 464"/>
                  <a:gd name="T16" fmla="*/ 25442726 w 82"/>
                  <a:gd name="T17" fmla="*/ 162121210 h 464"/>
                  <a:gd name="T18" fmla="*/ 12721363 w 82"/>
                  <a:gd name="T19" fmla="*/ 134526189 h 464"/>
                  <a:gd name="T20" fmla="*/ 978338 w 82"/>
                  <a:gd name="T21" fmla="*/ 114691688 h 464"/>
                  <a:gd name="T22" fmla="*/ 978338 w 82"/>
                  <a:gd name="T23" fmla="*/ 12934818 h 464"/>
                  <a:gd name="T24" fmla="*/ 8807021 w 82"/>
                  <a:gd name="T25" fmla="*/ 0 h 464"/>
                  <a:gd name="T26" fmla="*/ 15657366 w 82"/>
                  <a:gd name="T27" fmla="*/ 14660203 h 464"/>
                  <a:gd name="T28" fmla="*/ 16635705 w 82"/>
                  <a:gd name="T29" fmla="*/ 76748999 h 464"/>
                  <a:gd name="T30" fmla="*/ 23485060 w 82"/>
                  <a:gd name="T31" fmla="*/ 88821124 h 464"/>
                  <a:gd name="T32" fmla="*/ 31313744 w 82"/>
                  <a:gd name="T33" fmla="*/ 75886306 h 464"/>
                  <a:gd name="T34" fmla="*/ 32292082 w 82"/>
                  <a:gd name="T35" fmla="*/ 13797510 h 464"/>
                  <a:gd name="T36" fmla="*/ 39142427 w 82"/>
                  <a:gd name="T37" fmla="*/ 0 h 464"/>
                  <a:gd name="T38" fmla="*/ 46971110 w 82"/>
                  <a:gd name="T39" fmla="*/ 13797510 h 464"/>
                  <a:gd name="T40" fmla="*/ 47949448 w 82"/>
                  <a:gd name="T41" fmla="*/ 74161850 h 464"/>
                  <a:gd name="T42" fmla="*/ 55778131 w 82"/>
                  <a:gd name="T43" fmla="*/ 88821124 h 464"/>
                  <a:gd name="T44" fmla="*/ 62627487 w 82"/>
                  <a:gd name="T45" fmla="*/ 75023614 h 464"/>
                  <a:gd name="T46" fmla="*/ 63605825 w 82"/>
                  <a:gd name="T47" fmla="*/ 14660203 h 464"/>
                  <a:gd name="T48" fmla="*/ 70456171 w 82"/>
                  <a:gd name="T49" fmla="*/ 0 h 464"/>
                  <a:gd name="T50" fmla="*/ 78284854 w 82"/>
                  <a:gd name="T51" fmla="*/ 14660203 h 464"/>
                  <a:gd name="T52" fmla="*/ 78284854 w 82"/>
                  <a:gd name="T53" fmla="*/ 64675945 h 4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2" h="464">
                    <a:moveTo>
                      <a:pt x="80" y="75"/>
                    </a:moveTo>
                    <a:cubicBezTo>
                      <a:pt x="80" y="89"/>
                      <a:pt x="79" y="103"/>
                      <a:pt x="80" y="117"/>
                    </a:cubicBezTo>
                    <a:cubicBezTo>
                      <a:pt x="82" y="136"/>
                      <a:pt x="79" y="153"/>
                      <a:pt x="60" y="163"/>
                    </a:cubicBezTo>
                    <a:cubicBezTo>
                      <a:pt x="56" y="165"/>
                      <a:pt x="55" y="174"/>
                      <a:pt x="55" y="180"/>
                    </a:cubicBezTo>
                    <a:cubicBezTo>
                      <a:pt x="60" y="258"/>
                      <a:pt x="66" y="336"/>
                      <a:pt x="71" y="413"/>
                    </a:cubicBezTo>
                    <a:cubicBezTo>
                      <a:pt x="71" y="420"/>
                      <a:pt x="72" y="427"/>
                      <a:pt x="72" y="433"/>
                    </a:cubicBezTo>
                    <a:cubicBezTo>
                      <a:pt x="72" y="452"/>
                      <a:pt x="60" y="464"/>
                      <a:pt x="40" y="464"/>
                    </a:cubicBezTo>
                    <a:cubicBezTo>
                      <a:pt x="21" y="463"/>
                      <a:pt x="8" y="451"/>
                      <a:pt x="9" y="433"/>
                    </a:cubicBezTo>
                    <a:cubicBezTo>
                      <a:pt x="14" y="351"/>
                      <a:pt x="20" y="269"/>
                      <a:pt x="26" y="188"/>
                    </a:cubicBezTo>
                    <a:cubicBezTo>
                      <a:pt x="27" y="174"/>
                      <a:pt x="27" y="164"/>
                      <a:pt x="13" y="156"/>
                    </a:cubicBezTo>
                    <a:cubicBezTo>
                      <a:pt x="7" y="152"/>
                      <a:pt x="1" y="141"/>
                      <a:pt x="1" y="133"/>
                    </a:cubicBezTo>
                    <a:cubicBezTo>
                      <a:pt x="0" y="94"/>
                      <a:pt x="0" y="55"/>
                      <a:pt x="1" y="15"/>
                    </a:cubicBezTo>
                    <a:cubicBezTo>
                      <a:pt x="1" y="10"/>
                      <a:pt x="6" y="5"/>
                      <a:pt x="9" y="0"/>
                    </a:cubicBezTo>
                    <a:cubicBezTo>
                      <a:pt x="11" y="6"/>
                      <a:pt x="16" y="11"/>
                      <a:pt x="16" y="17"/>
                    </a:cubicBezTo>
                    <a:cubicBezTo>
                      <a:pt x="17" y="41"/>
                      <a:pt x="16" y="65"/>
                      <a:pt x="17" y="89"/>
                    </a:cubicBezTo>
                    <a:cubicBezTo>
                      <a:pt x="17" y="93"/>
                      <a:pt x="21" y="98"/>
                      <a:pt x="24" y="103"/>
                    </a:cubicBezTo>
                    <a:cubicBezTo>
                      <a:pt x="27" y="98"/>
                      <a:pt x="32" y="93"/>
                      <a:pt x="32" y="88"/>
                    </a:cubicBezTo>
                    <a:cubicBezTo>
                      <a:pt x="33" y="64"/>
                      <a:pt x="32" y="40"/>
                      <a:pt x="33" y="16"/>
                    </a:cubicBezTo>
                    <a:cubicBezTo>
                      <a:pt x="33" y="11"/>
                      <a:pt x="38" y="6"/>
                      <a:pt x="40" y="0"/>
                    </a:cubicBezTo>
                    <a:cubicBezTo>
                      <a:pt x="43" y="6"/>
                      <a:pt x="48" y="11"/>
                      <a:pt x="48" y="16"/>
                    </a:cubicBezTo>
                    <a:cubicBezTo>
                      <a:pt x="49" y="39"/>
                      <a:pt x="48" y="63"/>
                      <a:pt x="49" y="86"/>
                    </a:cubicBezTo>
                    <a:cubicBezTo>
                      <a:pt x="49" y="92"/>
                      <a:pt x="54" y="97"/>
                      <a:pt x="57" y="103"/>
                    </a:cubicBezTo>
                    <a:cubicBezTo>
                      <a:pt x="59" y="98"/>
                      <a:pt x="64" y="92"/>
                      <a:pt x="64" y="87"/>
                    </a:cubicBezTo>
                    <a:cubicBezTo>
                      <a:pt x="65" y="63"/>
                      <a:pt x="64" y="40"/>
                      <a:pt x="65" y="17"/>
                    </a:cubicBezTo>
                    <a:cubicBezTo>
                      <a:pt x="65" y="11"/>
                      <a:pt x="69" y="6"/>
                      <a:pt x="72" y="0"/>
                    </a:cubicBezTo>
                    <a:cubicBezTo>
                      <a:pt x="75" y="6"/>
                      <a:pt x="80" y="12"/>
                      <a:pt x="80" y="17"/>
                    </a:cubicBezTo>
                    <a:cubicBezTo>
                      <a:pt x="81" y="37"/>
                      <a:pt x="80" y="56"/>
                      <a:pt x="80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9009" tIns="64504" rIns="129009" bIns="64504"/>
              <a:lstStyle/>
              <a:p>
                <a:endParaRPr lang="it-IT" sz="1900"/>
              </a:p>
            </p:txBody>
          </p:sp>
        </p:grpSp>
        <p:sp>
          <p:nvSpPr>
            <p:cNvPr id="85028" name="Rectangle 166">
              <a:extLst>
                <a:ext uri="{FF2B5EF4-FFF2-40B4-BE49-F238E27FC236}">
                  <a16:creationId xmlns="" xmlns:a16="http://schemas.microsoft.com/office/drawing/2014/main" id="{12300310-AA40-7E70-F420-D13FB9450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5319" y="4604153"/>
              <a:ext cx="887746" cy="23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it-IT" sz="1100" b="1">
                  <a:solidFill>
                    <a:srgbClr val="6A7282"/>
                  </a:solidFill>
                  <a:latin typeface="Apis For Office"/>
                  <a:ea typeface="Apis For Office"/>
                  <a:cs typeface="Apis For Office"/>
                </a:rPr>
                <a:t>Reduced</a:t>
              </a:r>
              <a:br>
                <a:rPr lang="en-GB" altLang="it-IT" sz="1100" b="1">
                  <a:solidFill>
                    <a:srgbClr val="6A7282"/>
                  </a:solidFill>
                  <a:latin typeface="Apis For Office"/>
                  <a:ea typeface="Apis For Office"/>
                  <a:cs typeface="Apis For Office"/>
                </a:rPr>
              </a:br>
              <a:r>
                <a:rPr lang="en-GB" altLang="it-IT" sz="1100" b="1">
                  <a:solidFill>
                    <a:srgbClr val="6A7282"/>
                  </a:solidFill>
                  <a:latin typeface="Apis For Office"/>
                  <a:ea typeface="Apis For Office"/>
                  <a:cs typeface="Apis For Office"/>
                </a:rPr>
                <a:t>body weight </a:t>
              </a:r>
              <a:endParaRPr lang="en-GB" altLang="it-IT" sz="1100">
                <a:solidFill>
                  <a:srgbClr val="6A7282"/>
                </a:solidFill>
                <a:latin typeface="Apis For Office"/>
                <a:ea typeface="Apis For Office"/>
                <a:cs typeface="Apis For Office"/>
              </a:endParaRPr>
            </a:p>
          </p:txBody>
        </p:sp>
        <p:grpSp>
          <p:nvGrpSpPr>
            <p:cNvPr id="85029" name="Group 167">
              <a:extLst>
                <a:ext uri="{FF2B5EF4-FFF2-40B4-BE49-F238E27FC236}">
                  <a16:creationId xmlns="" xmlns:a16="http://schemas.microsoft.com/office/drawing/2014/main" id="{274220A3-397F-3BD5-08DD-19CFD959A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0970" y="3917763"/>
              <a:ext cx="788410" cy="697994"/>
              <a:chOff x="530056" y="3603798"/>
              <a:chExt cx="786802" cy="737315"/>
            </a:xfrm>
          </p:grpSpPr>
          <p:sp>
            <p:nvSpPr>
              <p:cNvPr id="49" name="Rectangle: Rounded Corners 168">
                <a:extLst>
                  <a:ext uri="{FF2B5EF4-FFF2-40B4-BE49-F238E27FC236}">
                    <a16:creationId xmlns="" xmlns:a16="http://schemas.microsoft.com/office/drawing/2014/main" id="{B1DEA8C7-22CC-73DA-D211-8187A02D1B9A}"/>
                  </a:ext>
                </a:extLst>
              </p:cNvPr>
              <p:cNvSpPr/>
              <p:nvPr/>
            </p:nvSpPr>
            <p:spPr>
              <a:xfrm>
                <a:off x="530201" y="3603550"/>
                <a:ext cx="786986" cy="738035"/>
              </a:xfrm>
              <a:prstGeom prst="round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grpSp>
            <p:nvGrpSpPr>
              <p:cNvPr id="85064" name="Group 169">
                <a:extLst>
                  <a:ext uri="{FF2B5EF4-FFF2-40B4-BE49-F238E27FC236}">
                    <a16:creationId xmlns="" xmlns:a16="http://schemas.microsoft.com/office/drawing/2014/main" id="{E7C22200-80BD-AE79-7B50-C39967A6BB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8299" y="3644679"/>
                <a:ext cx="600791" cy="659123"/>
                <a:chOff x="469900" y="1378161"/>
                <a:chExt cx="1816091" cy="1992419"/>
              </a:xfrm>
            </p:grpSpPr>
            <p:sp>
              <p:nvSpPr>
                <p:cNvPr id="52" name="Rectangle: Rounded Corners 171">
                  <a:extLst>
                    <a:ext uri="{FF2B5EF4-FFF2-40B4-BE49-F238E27FC236}">
                      <a16:creationId xmlns="" xmlns:a16="http://schemas.microsoft.com/office/drawing/2014/main" id="{78C4C5AB-01DC-A814-C6BB-6A4390409DAF}"/>
                    </a:ext>
                  </a:extLst>
                </p:cNvPr>
                <p:cNvSpPr/>
                <p:nvPr/>
              </p:nvSpPr>
              <p:spPr>
                <a:xfrm>
                  <a:off x="470782" y="1519013"/>
                  <a:ext cx="1815582" cy="1856248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53" name="Oval 172">
                  <a:extLst>
                    <a:ext uri="{FF2B5EF4-FFF2-40B4-BE49-F238E27FC236}">
                      <a16:creationId xmlns="" xmlns:a16="http://schemas.microsoft.com/office/drawing/2014/main" id="{DAAD57D4-9CC7-33BF-B3F1-B04400C9E3E9}"/>
                    </a:ext>
                  </a:extLst>
                </p:cNvPr>
                <p:cNvSpPr/>
                <p:nvPr/>
              </p:nvSpPr>
              <p:spPr>
                <a:xfrm>
                  <a:off x="786256" y="1377776"/>
                  <a:ext cx="1178197" cy="112989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grpSp>
              <p:nvGrpSpPr>
                <p:cNvPr id="85068" name="Group 173">
                  <a:extLst>
                    <a:ext uri="{FF2B5EF4-FFF2-40B4-BE49-F238E27FC236}">
                      <a16:creationId xmlns="" xmlns:a16="http://schemas.microsoft.com/office/drawing/2014/main" id="{DF825D8E-2AD7-305B-BBB7-6D778F6EC4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30477" y="1468415"/>
                  <a:ext cx="864931" cy="338276"/>
                  <a:chOff x="930477" y="1468415"/>
                  <a:chExt cx="864931" cy="338276"/>
                </a:xfrm>
              </p:grpSpPr>
              <p:sp>
                <p:nvSpPr>
                  <p:cNvPr id="67" name="Oval 186">
                    <a:extLst>
                      <a:ext uri="{FF2B5EF4-FFF2-40B4-BE49-F238E27FC236}">
                        <a16:creationId xmlns="" xmlns:a16="http://schemas.microsoft.com/office/drawing/2014/main" id="{6955AA39-2D0F-EE80-31F0-8450CB6C9F7A}"/>
                      </a:ext>
                    </a:extLst>
                  </p:cNvPr>
                  <p:cNvSpPr/>
                  <p:nvPr/>
                </p:nvSpPr>
                <p:spPr>
                  <a:xfrm>
                    <a:off x="1359259" y="1467131"/>
                    <a:ext cx="41847" cy="49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00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68" name="Oval 187">
                    <a:extLst>
                      <a:ext uri="{FF2B5EF4-FFF2-40B4-BE49-F238E27FC236}">
                        <a16:creationId xmlns="" xmlns:a16="http://schemas.microsoft.com/office/drawing/2014/main" id="{DD587FAE-D79A-F0B0-646A-D1ADB84CB5BE}"/>
                      </a:ext>
                    </a:extLst>
                  </p:cNvPr>
                  <p:cNvSpPr/>
                  <p:nvPr/>
                </p:nvSpPr>
                <p:spPr>
                  <a:xfrm>
                    <a:off x="1137139" y="1516131"/>
                    <a:ext cx="41850" cy="46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00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69" name="Oval 188">
                    <a:extLst>
                      <a:ext uri="{FF2B5EF4-FFF2-40B4-BE49-F238E27FC236}">
                        <a16:creationId xmlns="" xmlns:a16="http://schemas.microsoft.com/office/drawing/2014/main" id="{54C9D02E-BB34-2DB4-DA4F-3592F9A68887}"/>
                      </a:ext>
                    </a:extLst>
                  </p:cNvPr>
                  <p:cNvSpPr/>
                  <p:nvPr/>
                </p:nvSpPr>
                <p:spPr>
                  <a:xfrm rot="1453173">
                    <a:off x="931116" y="1666015"/>
                    <a:ext cx="57944" cy="14123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00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70" name="Oval 189">
                    <a:extLst>
                      <a:ext uri="{FF2B5EF4-FFF2-40B4-BE49-F238E27FC236}">
                        <a16:creationId xmlns="" xmlns:a16="http://schemas.microsoft.com/office/drawing/2014/main" id="{FA68FE50-3425-147E-D63A-BD9B7C7D36E5}"/>
                      </a:ext>
                    </a:extLst>
                  </p:cNvPr>
                  <p:cNvSpPr/>
                  <p:nvPr/>
                </p:nvSpPr>
                <p:spPr>
                  <a:xfrm>
                    <a:off x="1574939" y="1533425"/>
                    <a:ext cx="45068" cy="46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00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  <p:sp>
                <p:nvSpPr>
                  <p:cNvPr id="71" name="Oval 190">
                    <a:extLst>
                      <a:ext uri="{FF2B5EF4-FFF2-40B4-BE49-F238E27FC236}">
                        <a16:creationId xmlns="" xmlns:a16="http://schemas.microsoft.com/office/drawing/2014/main" id="{103EA464-21D0-BF4B-80BA-86A6E6E312B3}"/>
                      </a:ext>
                    </a:extLst>
                  </p:cNvPr>
                  <p:cNvSpPr/>
                  <p:nvPr/>
                </p:nvSpPr>
                <p:spPr>
                  <a:xfrm rot="19683051">
                    <a:off x="1723018" y="1631426"/>
                    <a:ext cx="77259" cy="15276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00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endParaRPr>
                  </a:p>
                </p:txBody>
              </p:sp>
            </p:grpSp>
            <p:sp>
              <p:nvSpPr>
                <p:cNvPr id="55" name="Freeform: Shape 174">
                  <a:extLst>
                    <a:ext uri="{FF2B5EF4-FFF2-40B4-BE49-F238E27FC236}">
                      <a16:creationId xmlns="" xmlns:a16="http://schemas.microsoft.com/office/drawing/2014/main" id="{967A514B-E289-333D-A3D7-2B7F359228D0}"/>
                    </a:ext>
                  </a:extLst>
                </p:cNvPr>
                <p:cNvSpPr/>
                <p:nvPr/>
              </p:nvSpPr>
              <p:spPr>
                <a:xfrm>
                  <a:off x="605985" y="1827426"/>
                  <a:ext cx="1680379" cy="1547835"/>
                </a:xfrm>
                <a:custGeom>
                  <a:avLst/>
                  <a:gdLst>
                    <a:gd name="connsiteX0" fmla="*/ 1620456 w 1805892"/>
                    <a:gd name="connsiteY0" fmla="*/ 0 h 1657527"/>
                    <a:gd name="connsiteX1" fmla="*/ 1805892 w 1805892"/>
                    <a:gd name="connsiteY1" fmla="*/ 189799 h 1657527"/>
                    <a:gd name="connsiteX2" fmla="*/ 1805892 w 1805892"/>
                    <a:gd name="connsiteY2" fmla="*/ 1332612 h 1657527"/>
                    <a:gd name="connsiteX3" fmla="*/ 1480977 w 1805892"/>
                    <a:gd name="connsiteY3" fmla="*/ 1657527 h 1657527"/>
                    <a:gd name="connsiteX4" fmla="*/ 335960 w 1805892"/>
                    <a:gd name="connsiteY4" fmla="*/ 1657527 h 1657527"/>
                    <a:gd name="connsiteX5" fmla="*/ 92598 w 1805892"/>
                    <a:gd name="connsiteY5" fmla="*/ 1522071 h 1657527"/>
                    <a:gd name="connsiteX6" fmla="*/ 46299 w 1805892"/>
                    <a:gd name="connsiteY6" fmla="*/ 1423686 h 1657527"/>
                    <a:gd name="connsiteX7" fmla="*/ 0 w 1805892"/>
                    <a:gd name="connsiteY7" fmla="*/ 1365813 h 1657527"/>
                    <a:gd name="connsiteX8" fmla="*/ 520861 w 1805892"/>
                    <a:gd name="connsiteY8" fmla="*/ 445625 h 165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5892" h="1657527">
                      <a:moveTo>
                        <a:pt x="1620456" y="0"/>
                      </a:moveTo>
                      <a:lnTo>
                        <a:pt x="1805892" y="189799"/>
                      </a:lnTo>
                      <a:lnTo>
                        <a:pt x="1805892" y="1332612"/>
                      </a:lnTo>
                      <a:cubicBezTo>
                        <a:pt x="1805892" y="1512058"/>
                        <a:pt x="1660423" y="1657527"/>
                        <a:pt x="1480977" y="1657527"/>
                      </a:cubicBezTo>
                      <a:lnTo>
                        <a:pt x="335960" y="1657527"/>
                      </a:lnTo>
                      <a:lnTo>
                        <a:pt x="92598" y="1522071"/>
                      </a:lnTo>
                      <a:lnTo>
                        <a:pt x="46299" y="1423686"/>
                      </a:lnTo>
                      <a:lnTo>
                        <a:pt x="0" y="1365813"/>
                      </a:lnTo>
                      <a:lnTo>
                        <a:pt x="520861" y="445625"/>
                      </a:lnTo>
                      <a:close/>
                    </a:path>
                  </a:pathLst>
                </a:custGeom>
                <a:solidFill>
                  <a:srgbClr val="001423">
                    <a:alpha val="24000"/>
                  </a:srgb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9009" tIns="64504" rIns="129009" bIns="64504" anchor="ctr"/>
                <a:lstStyle/>
                <a:p>
                  <a:pPr algn="ctr">
                    <a:defRPr/>
                  </a:pPr>
                  <a:endParaRPr lang="en-US" sz="13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grpSp>
              <p:nvGrpSpPr>
                <p:cNvPr id="85070" name="Group 175">
                  <a:extLst>
                    <a:ext uri="{FF2B5EF4-FFF2-40B4-BE49-F238E27FC236}">
                      <a16:creationId xmlns="" xmlns:a16="http://schemas.microsoft.com/office/drawing/2014/main" id="{C21FCF7C-AB4D-C031-3C05-D452A429D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2618" y="1425502"/>
                  <a:ext cx="855613" cy="258537"/>
                  <a:chOff x="977330" y="1282677"/>
                  <a:chExt cx="918443" cy="277523"/>
                </a:xfrm>
              </p:grpSpPr>
              <p:cxnSp>
                <p:nvCxnSpPr>
                  <p:cNvPr id="60" name="Straight Connector 179">
                    <a:extLst>
                      <a:ext uri="{FF2B5EF4-FFF2-40B4-BE49-F238E27FC236}">
                        <a16:creationId xmlns="" xmlns:a16="http://schemas.microsoft.com/office/drawing/2014/main" id="{3A65BC82-27B1-8013-4D45-1579195FB1A9}"/>
                      </a:ext>
                    </a:extLst>
                  </p:cNvPr>
                  <p:cNvCxnSpPr/>
                  <p:nvPr/>
                </p:nvCxnSpPr>
                <p:spPr>
                  <a:xfrm>
                    <a:off x="1445297" y="1277857"/>
                    <a:ext cx="0" cy="105198"/>
                  </a:xfrm>
                  <a:prstGeom prst="line">
                    <a:avLst/>
                  </a:prstGeom>
                  <a:ln w="12700" cap="rnd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5075" name="Group 180">
                    <a:extLst>
                      <a:ext uri="{FF2B5EF4-FFF2-40B4-BE49-F238E27FC236}">
                        <a16:creationId xmlns="" xmlns:a16="http://schemas.microsoft.com/office/drawing/2014/main" id="{EFA76E3E-6AAE-5DE5-F2C9-40579893F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77330" y="1363194"/>
                    <a:ext cx="228122" cy="197006"/>
                    <a:chOff x="977330" y="1363194"/>
                    <a:chExt cx="228122" cy="197006"/>
                  </a:xfrm>
                </p:grpSpPr>
                <p:cxnSp>
                  <p:nvCxnSpPr>
                    <p:cNvPr id="65" name="Straight Connector 184">
                      <a:extLst>
                        <a:ext uri="{FF2B5EF4-FFF2-40B4-BE49-F238E27FC236}">
                          <a16:creationId xmlns="" xmlns:a16="http://schemas.microsoft.com/office/drawing/2014/main" id="{FB861ADE-687C-6AA8-77F4-81AA22A38A9A}"/>
                        </a:ext>
                      </a:extLst>
                    </p:cNvPr>
                    <p:cNvCxnSpPr/>
                    <p:nvPr/>
                  </p:nvCxnSpPr>
                  <p:spPr>
                    <a:xfrm rot="19588122">
                      <a:off x="1206867" y="1358302"/>
                      <a:ext cx="0" cy="105198"/>
                    </a:xfrm>
                    <a:prstGeom prst="line">
                      <a:avLst/>
                    </a:prstGeom>
                    <a:ln w="12700" cap="rnd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185">
                      <a:extLst>
                        <a:ext uri="{FF2B5EF4-FFF2-40B4-BE49-F238E27FC236}">
                          <a16:creationId xmlns="" xmlns:a16="http://schemas.microsoft.com/office/drawing/2014/main" id="{8DFD3C5E-2979-3998-D779-F386D5B4B8D3}"/>
                        </a:ext>
                      </a:extLst>
                    </p:cNvPr>
                    <p:cNvCxnSpPr/>
                    <p:nvPr/>
                  </p:nvCxnSpPr>
                  <p:spPr>
                    <a:xfrm rot="18838178">
                      <a:off x="1028909" y="1509309"/>
                      <a:ext cx="0" cy="100211"/>
                    </a:xfrm>
                    <a:prstGeom prst="line">
                      <a:avLst/>
                    </a:prstGeom>
                    <a:ln w="12700" cap="rnd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076" name="Group 181">
                    <a:extLst>
                      <a:ext uri="{FF2B5EF4-FFF2-40B4-BE49-F238E27FC236}">
                        <a16:creationId xmlns="" xmlns:a16="http://schemas.microsoft.com/office/drawing/2014/main" id="{33A4030E-1823-CC70-B072-108501F01D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1677874" y="1363194"/>
                    <a:ext cx="217899" cy="186783"/>
                    <a:chOff x="992665" y="1363194"/>
                    <a:chExt cx="217899" cy="186783"/>
                  </a:xfrm>
                </p:grpSpPr>
                <p:cxnSp>
                  <p:nvCxnSpPr>
                    <p:cNvPr id="63" name="Straight Connector 182">
                      <a:extLst>
                        <a:ext uri="{FF2B5EF4-FFF2-40B4-BE49-F238E27FC236}">
                          <a16:creationId xmlns="" xmlns:a16="http://schemas.microsoft.com/office/drawing/2014/main" id="{AB8FD362-4197-CBAA-B166-1DABC320D4DE}"/>
                        </a:ext>
                      </a:extLst>
                    </p:cNvPr>
                    <p:cNvCxnSpPr/>
                    <p:nvPr/>
                  </p:nvCxnSpPr>
                  <p:spPr>
                    <a:xfrm rot="19588122">
                      <a:off x="1204713" y="1358302"/>
                      <a:ext cx="0" cy="105198"/>
                    </a:xfrm>
                    <a:prstGeom prst="line">
                      <a:avLst/>
                    </a:prstGeom>
                    <a:ln w="12700" cap="rnd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183">
                      <a:extLst>
                        <a:ext uri="{FF2B5EF4-FFF2-40B4-BE49-F238E27FC236}">
                          <a16:creationId xmlns="" xmlns:a16="http://schemas.microsoft.com/office/drawing/2014/main" id="{FCD55D2F-4678-9660-BCB3-735924C85FA2}"/>
                        </a:ext>
                      </a:extLst>
                    </p:cNvPr>
                    <p:cNvCxnSpPr/>
                    <p:nvPr/>
                  </p:nvCxnSpPr>
                  <p:spPr>
                    <a:xfrm rot="18838178">
                      <a:off x="1037120" y="1500027"/>
                      <a:ext cx="0" cy="100211"/>
                    </a:xfrm>
                    <a:prstGeom prst="line">
                      <a:avLst/>
                    </a:prstGeom>
                    <a:ln w="12700" cap="rnd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7" name="Freeform: Shape 176">
                  <a:extLst>
                    <a:ext uri="{FF2B5EF4-FFF2-40B4-BE49-F238E27FC236}">
                      <a16:creationId xmlns="" xmlns:a16="http://schemas.microsoft.com/office/drawing/2014/main" id="{70DAE4DA-7635-7B33-8D4B-68E5EDCBC066}"/>
                    </a:ext>
                  </a:extLst>
                </p:cNvPr>
                <p:cNvSpPr/>
                <p:nvPr/>
              </p:nvSpPr>
              <p:spPr>
                <a:xfrm>
                  <a:off x="1359258" y="1559366"/>
                  <a:ext cx="341226" cy="429473"/>
                </a:xfrm>
                <a:custGeom>
                  <a:avLst/>
                  <a:gdLst>
                    <a:gd name="connsiteX0" fmla="*/ 0 w 368300"/>
                    <a:gd name="connsiteY0" fmla="*/ 368300 h 431800"/>
                    <a:gd name="connsiteX1" fmla="*/ 19050 w 368300"/>
                    <a:gd name="connsiteY1" fmla="*/ 0 h 431800"/>
                    <a:gd name="connsiteX2" fmla="*/ 368300 w 368300"/>
                    <a:gd name="connsiteY2" fmla="*/ 254000 h 431800"/>
                    <a:gd name="connsiteX3" fmla="*/ 38100 w 368300"/>
                    <a:gd name="connsiteY3" fmla="*/ 431800 h 431800"/>
                    <a:gd name="connsiteX4" fmla="*/ 0 w 368300"/>
                    <a:gd name="connsiteY4" fmla="*/ 368300 h 431800"/>
                    <a:gd name="connsiteX0" fmla="*/ 0 w 368300"/>
                    <a:gd name="connsiteY0" fmla="*/ 396875 h 460375"/>
                    <a:gd name="connsiteX1" fmla="*/ 21431 w 368300"/>
                    <a:gd name="connsiteY1" fmla="*/ 0 h 460375"/>
                    <a:gd name="connsiteX2" fmla="*/ 368300 w 368300"/>
                    <a:gd name="connsiteY2" fmla="*/ 282575 h 460375"/>
                    <a:gd name="connsiteX3" fmla="*/ 38100 w 368300"/>
                    <a:gd name="connsiteY3" fmla="*/ 460375 h 460375"/>
                    <a:gd name="connsiteX4" fmla="*/ 0 w 368300"/>
                    <a:gd name="connsiteY4" fmla="*/ 396875 h 46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300" h="460375">
                      <a:moveTo>
                        <a:pt x="0" y="396875"/>
                      </a:moveTo>
                      <a:lnTo>
                        <a:pt x="21431" y="0"/>
                      </a:lnTo>
                      <a:lnTo>
                        <a:pt x="368300" y="282575"/>
                      </a:lnTo>
                      <a:lnTo>
                        <a:pt x="38100" y="460375"/>
                      </a:lnTo>
                      <a:lnTo>
                        <a:pt x="0" y="396875"/>
                      </a:lnTo>
                      <a:close/>
                    </a:path>
                  </a:pathLst>
                </a:custGeom>
                <a:solidFill>
                  <a:srgbClr val="001423">
                    <a:alpha val="24000"/>
                  </a:srgb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58" name="Isosceles Triangle 177">
                  <a:extLst>
                    <a:ext uri="{FF2B5EF4-FFF2-40B4-BE49-F238E27FC236}">
                      <a16:creationId xmlns="" xmlns:a16="http://schemas.microsoft.com/office/drawing/2014/main" id="{BC501E67-B4FF-E9CB-EB96-5E6E391C0C5E}"/>
                    </a:ext>
                  </a:extLst>
                </p:cNvPr>
                <p:cNvSpPr/>
                <p:nvPr/>
              </p:nvSpPr>
              <p:spPr>
                <a:xfrm>
                  <a:off x="1330285" y="1544954"/>
                  <a:ext cx="93355" cy="366062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59" name="Freeform: Shape 178">
                  <a:extLst>
                    <a:ext uri="{FF2B5EF4-FFF2-40B4-BE49-F238E27FC236}">
                      <a16:creationId xmlns="" xmlns:a16="http://schemas.microsoft.com/office/drawing/2014/main" id="{3856E865-3C1F-417C-0E2F-45130D8C3217}"/>
                    </a:ext>
                  </a:extLst>
                </p:cNvPr>
                <p:cNvSpPr/>
                <p:nvPr/>
              </p:nvSpPr>
              <p:spPr>
                <a:xfrm>
                  <a:off x="560917" y="1726544"/>
                  <a:ext cx="1632091" cy="1568010"/>
                </a:xfrm>
                <a:custGeom>
                  <a:avLst/>
                  <a:gdLst>
                    <a:gd name="connsiteX0" fmla="*/ 279420 w 1753512"/>
                    <a:gd name="connsiteY0" fmla="*/ 0 h 1676489"/>
                    <a:gd name="connsiteX1" fmla="*/ 489552 w 1753512"/>
                    <a:gd name="connsiteY1" fmla="*/ 0 h 1676489"/>
                    <a:gd name="connsiteX2" fmla="*/ 876748 w 1753512"/>
                    <a:gd name="connsiteY2" fmla="*/ 171539 h 1676489"/>
                    <a:gd name="connsiteX3" fmla="*/ 1263959 w 1753512"/>
                    <a:gd name="connsiteY3" fmla="*/ 0 h 1676489"/>
                    <a:gd name="connsiteX4" fmla="*/ 1474092 w 1753512"/>
                    <a:gd name="connsiteY4" fmla="*/ 0 h 1676489"/>
                    <a:gd name="connsiteX5" fmla="*/ 1753512 w 1753512"/>
                    <a:gd name="connsiteY5" fmla="*/ 279420 h 1676489"/>
                    <a:gd name="connsiteX6" fmla="*/ 1753512 w 1753512"/>
                    <a:gd name="connsiteY6" fmla="*/ 1397069 h 1676489"/>
                    <a:gd name="connsiteX7" fmla="*/ 1474092 w 1753512"/>
                    <a:gd name="connsiteY7" fmla="*/ 1676489 h 1676489"/>
                    <a:gd name="connsiteX8" fmla="*/ 279420 w 1753512"/>
                    <a:gd name="connsiteY8" fmla="*/ 1676489 h 1676489"/>
                    <a:gd name="connsiteX9" fmla="*/ 0 w 1753512"/>
                    <a:gd name="connsiteY9" fmla="*/ 1397069 h 1676489"/>
                    <a:gd name="connsiteX10" fmla="*/ 0 w 1753512"/>
                    <a:gd name="connsiteY10" fmla="*/ 279420 h 1676489"/>
                    <a:gd name="connsiteX11" fmla="*/ 279420 w 1753512"/>
                    <a:gd name="connsiteY11" fmla="*/ 0 h 167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3512" h="1676489">
                      <a:moveTo>
                        <a:pt x="279420" y="0"/>
                      </a:moveTo>
                      <a:lnTo>
                        <a:pt x="489552" y="0"/>
                      </a:lnTo>
                      <a:lnTo>
                        <a:pt x="876748" y="171539"/>
                      </a:lnTo>
                      <a:lnTo>
                        <a:pt x="1263959" y="0"/>
                      </a:lnTo>
                      <a:lnTo>
                        <a:pt x="1474092" y="0"/>
                      </a:lnTo>
                      <a:cubicBezTo>
                        <a:pt x="1628411" y="0"/>
                        <a:pt x="1753512" y="125101"/>
                        <a:pt x="1753512" y="279420"/>
                      </a:cubicBezTo>
                      <a:lnTo>
                        <a:pt x="1753512" y="1397069"/>
                      </a:lnTo>
                      <a:cubicBezTo>
                        <a:pt x="1753512" y="1551388"/>
                        <a:pt x="1628411" y="1676489"/>
                        <a:pt x="1474092" y="1676489"/>
                      </a:cubicBezTo>
                      <a:lnTo>
                        <a:pt x="279420" y="1676489"/>
                      </a:lnTo>
                      <a:cubicBezTo>
                        <a:pt x="125101" y="1676489"/>
                        <a:pt x="0" y="1551388"/>
                        <a:pt x="0" y="1397069"/>
                      </a:cubicBezTo>
                      <a:lnTo>
                        <a:pt x="0" y="279420"/>
                      </a:lnTo>
                      <a:cubicBezTo>
                        <a:pt x="0" y="125101"/>
                        <a:pt x="125101" y="0"/>
                        <a:pt x="27942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00" b="1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</p:grpSp>
          <p:sp>
            <p:nvSpPr>
              <p:cNvPr id="51" name="Freeform: Shape 170">
                <a:extLst>
                  <a:ext uri="{FF2B5EF4-FFF2-40B4-BE49-F238E27FC236}">
                    <a16:creationId xmlns="" xmlns:a16="http://schemas.microsoft.com/office/drawing/2014/main" id="{C38069FA-FF05-03DF-1482-CB36A65B9743}"/>
                  </a:ext>
                </a:extLst>
              </p:cNvPr>
              <p:cNvSpPr/>
              <p:nvPr/>
            </p:nvSpPr>
            <p:spPr>
              <a:xfrm rot="928242" flipV="1">
                <a:off x="706980" y="3916309"/>
                <a:ext cx="433428" cy="302270"/>
              </a:xfrm>
              <a:custGeom>
                <a:avLst/>
                <a:gdLst>
                  <a:gd name="connsiteX0" fmla="*/ 1522337 w 1598455"/>
                  <a:gd name="connsiteY0" fmla="*/ 1066312 h 1116902"/>
                  <a:gd name="connsiteX1" fmla="*/ 1598455 w 1598455"/>
                  <a:gd name="connsiteY1" fmla="*/ 1029704 h 1116902"/>
                  <a:gd name="connsiteX2" fmla="*/ 1571049 w 1598455"/>
                  <a:gd name="connsiteY2" fmla="*/ 1034701 h 1116902"/>
                  <a:gd name="connsiteX3" fmla="*/ 901145 w 1598455"/>
                  <a:gd name="connsiteY3" fmla="*/ 879636 h 1116902"/>
                  <a:gd name="connsiteX4" fmla="*/ 455241 w 1598455"/>
                  <a:gd name="connsiteY4" fmla="*/ 432817 h 1116902"/>
                  <a:gd name="connsiteX5" fmla="*/ 449268 w 1598455"/>
                  <a:gd name="connsiteY5" fmla="*/ 418878 h 1116902"/>
                  <a:gd name="connsiteX6" fmla="*/ 573995 w 1598455"/>
                  <a:gd name="connsiteY6" fmla="*/ 418878 h 1116902"/>
                  <a:gd name="connsiteX7" fmla="*/ 287303 w 1598455"/>
                  <a:gd name="connsiteY7" fmla="*/ 0 h 1116902"/>
                  <a:gd name="connsiteX8" fmla="*/ 232809 w 1598455"/>
                  <a:gd name="connsiteY8" fmla="*/ 78728 h 1116902"/>
                  <a:gd name="connsiteX9" fmla="*/ 127371 w 1598455"/>
                  <a:gd name="connsiteY9" fmla="*/ 232781 h 1116902"/>
                  <a:gd name="connsiteX10" fmla="*/ 126118 w 1598455"/>
                  <a:gd name="connsiteY10" fmla="*/ 232867 h 1116902"/>
                  <a:gd name="connsiteX11" fmla="*/ 117593 w 1598455"/>
                  <a:gd name="connsiteY11" fmla="*/ 245182 h 1116902"/>
                  <a:gd name="connsiteX12" fmla="*/ 117440 w 1598455"/>
                  <a:gd name="connsiteY12" fmla="*/ 247289 h 1116902"/>
                  <a:gd name="connsiteX13" fmla="*/ 0 w 1598455"/>
                  <a:gd name="connsiteY13" fmla="*/ 418878 h 1116902"/>
                  <a:gd name="connsiteX14" fmla="*/ 142268 w 1598455"/>
                  <a:gd name="connsiteY14" fmla="*/ 418878 h 1116902"/>
                  <a:gd name="connsiteX15" fmla="*/ 163443 w 1598455"/>
                  <a:gd name="connsiteY15" fmla="*/ 483044 h 1116902"/>
                  <a:gd name="connsiteX16" fmla="*/ 694280 w 1598455"/>
                  <a:gd name="connsiteY16" fmla="*/ 996583 h 1116902"/>
                  <a:gd name="connsiteX17" fmla="*/ 1522337 w 1598455"/>
                  <a:gd name="connsiteY17" fmla="*/ 1066312 h 111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98455" h="1116902">
                    <a:moveTo>
                      <a:pt x="1522337" y="1066312"/>
                    </a:moveTo>
                    <a:lnTo>
                      <a:pt x="1598455" y="1029704"/>
                    </a:lnTo>
                    <a:lnTo>
                      <a:pt x="1571049" y="1034701"/>
                    </a:lnTo>
                    <a:cubicBezTo>
                      <a:pt x="1361972" y="1053972"/>
                      <a:pt x="1122151" y="1003805"/>
                      <a:pt x="901145" y="879636"/>
                    </a:cubicBezTo>
                    <a:cubicBezTo>
                      <a:pt x="693950" y="763226"/>
                      <a:pt x="540069" y="602437"/>
                      <a:pt x="455241" y="432817"/>
                    </a:cubicBezTo>
                    <a:lnTo>
                      <a:pt x="449268" y="418878"/>
                    </a:lnTo>
                    <a:lnTo>
                      <a:pt x="573995" y="418878"/>
                    </a:lnTo>
                    <a:lnTo>
                      <a:pt x="287303" y="0"/>
                    </a:lnTo>
                    <a:lnTo>
                      <a:pt x="232809" y="78728"/>
                    </a:lnTo>
                    <a:lnTo>
                      <a:pt x="127371" y="232781"/>
                    </a:lnTo>
                    <a:lnTo>
                      <a:pt x="126118" y="232867"/>
                    </a:lnTo>
                    <a:lnTo>
                      <a:pt x="117593" y="245182"/>
                    </a:lnTo>
                    <a:lnTo>
                      <a:pt x="117440" y="247289"/>
                    </a:lnTo>
                    <a:lnTo>
                      <a:pt x="0" y="418878"/>
                    </a:lnTo>
                    <a:lnTo>
                      <a:pt x="142268" y="418878"/>
                    </a:lnTo>
                    <a:lnTo>
                      <a:pt x="163443" y="483044"/>
                    </a:lnTo>
                    <a:cubicBezTo>
                      <a:pt x="247582" y="683775"/>
                      <a:pt x="435201" y="874737"/>
                      <a:pt x="694280" y="996583"/>
                    </a:cubicBezTo>
                    <a:cubicBezTo>
                      <a:pt x="982144" y="1131966"/>
                      <a:pt x="1290099" y="1149979"/>
                      <a:pt x="1522337" y="10663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</p:grpSp>
        <p:sp>
          <p:nvSpPr>
            <p:cNvPr id="16" name="Freeform: Shape 235">
              <a:extLst>
                <a:ext uri="{FF2B5EF4-FFF2-40B4-BE49-F238E27FC236}">
                  <a16:creationId xmlns="" xmlns:a16="http://schemas.microsoft.com/office/drawing/2014/main" id="{E8D73EEA-F54F-6153-477C-584EC9CD300C}"/>
                </a:ext>
              </a:extLst>
            </p:cNvPr>
            <p:cNvSpPr/>
            <p:nvPr/>
          </p:nvSpPr>
          <p:spPr>
            <a:xfrm>
              <a:off x="6634456" y="3327175"/>
              <a:ext cx="537823" cy="540706"/>
            </a:xfrm>
            <a:custGeom>
              <a:avLst/>
              <a:gdLst>
                <a:gd name="connsiteX0" fmla="*/ 270000 w 537730"/>
                <a:gd name="connsiteY0" fmla="*/ 0 h 540000"/>
                <a:gd name="connsiteX1" fmla="*/ 534515 w 537730"/>
                <a:gd name="connsiteY1" fmla="*/ 215586 h 540000"/>
                <a:gd name="connsiteX2" fmla="*/ 537730 w 537730"/>
                <a:gd name="connsiteY2" fmla="*/ 247484 h 540000"/>
                <a:gd name="connsiteX3" fmla="*/ 536815 w 537730"/>
                <a:gd name="connsiteY3" fmla="*/ 246121 h 540000"/>
                <a:gd name="connsiteX4" fmla="*/ 409536 w 537730"/>
                <a:gd name="connsiteY4" fmla="*/ 193191 h 540000"/>
                <a:gd name="connsiteX5" fmla="*/ 229536 w 537730"/>
                <a:gd name="connsiteY5" fmla="*/ 373906 h 540000"/>
                <a:gd name="connsiteX6" fmla="*/ 282257 w 537730"/>
                <a:gd name="connsiteY6" fmla="*/ 501691 h 540000"/>
                <a:gd name="connsiteX7" fmla="*/ 328757 w 537730"/>
                <a:gd name="connsiteY7" fmla="*/ 533167 h 540000"/>
                <a:gd name="connsiteX8" fmla="*/ 324415 w 537730"/>
                <a:gd name="connsiteY8" fmla="*/ 534515 h 540000"/>
                <a:gd name="connsiteX9" fmla="*/ 270000 w 537730"/>
                <a:gd name="connsiteY9" fmla="*/ 540000 h 540000"/>
                <a:gd name="connsiteX10" fmla="*/ 0 w 537730"/>
                <a:gd name="connsiteY10" fmla="*/ 270000 h 540000"/>
                <a:gd name="connsiteX11" fmla="*/ 270000 w 537730"/>
                <a:gd name="connsiteY11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730" h="540000">
                  <a:moveTo>
                    <a:pt x="270000" y="0"/>
                  </a:moveTo>
                  <a:cubicBezTo>
                    <a:pt x="400478" y="0"/>
                    <a:pt x="509338" y="92551"/>
                    <a:pt x="534515" y="215586"/>
                  </a:cubicBezTo>
                  <a:lnTo>
                    <a:pt x="537730" y="247484"/>
                  </a:lnTo>
                  <a:lnTo>
                    <a:pt x="536815" y="246121"/>
                  </a:lnTo>
                  <a:cubicBezTo>
                    <a:pt x="504242" y="213418"/>
                    <a:pt x="459242" y="193191"/>
                    <a:pt x="409536" y="193191"/>
                  </a:cubicBezTo>
                  <a:cubicBezTo>
                    <a:pt x="310125" y="193191"/>
                    <a:pt x="229536" y="274100"/>
                    <a:pt x="229536" y="373906"/>
                  </a:cubicBezTo>
                  <a:cubicBezTo>
                    <a:pt x="229536" y="423809"/>
                    <a:pt x="249683" y="468988"/>
                    <a:pt x="282257" y="501691"/>
                  </a:cubicBezTo>
                  <a:lnTo>
                    <a:pt x="328757" y="533167"/>
                  </a:lnTo>
                  <a:lnTo>
                    <a:pt x="324415" y="534515"/>
                  </a:lnTo>
                  <a:cubicBezTo>
                    <a:pt x="306838" y="538111"/>
                    <a:pt x="288640" y="540000"/>
                    <a:pt x="270000" y="540000"/>
                  </a:cubicBezTo>
                  <a:cubicBezTo>
                    <a:pt x="120883" y="540000"/>
                    <a:pt x="0" y="419117"/>
                    <a:pt x="0" y="270000"/>
                  </a:cubicBezTo>
                  <a:cubicBezTo>
                    <a:pt x="0" y="120883"/>
                    <a:pt x="120883" y="0"/>
                    <a:pt x="270000" y="0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5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" name="Freeform: Shape 225">
              <a:extLst>
                <a:ext uri="{FF2B5EF4-FFF2-40B4-BE49-F238E27FC236}">
                  <a16:creationId xmlns="" xmlns:a16="http://schemas.microsoft.com/office/drawing/2014/main" id="{67C09A56-85A3-8B3D-74C1-035A4BC8AE61}"/>
                </a:ext>
              </a:extLst>
            </p:cNvPr>
            <p:cNvSpPr/>
            <p:nvPr/>
          </p:nvSpPr>
          <p:spPr>
            <a:xfrm>
              <a:off x="6948186" y="3319953"/>
              <a:ext cx="536756" cy="539803"/>
            </a:xfrm>
            <a:custGeom>
              <a:avLst/>
              <a:gdLst>
                <a:gd name="connsiteX0" fmla="*/ 266941 w 536941"/>
                <a:gd name="connsiteY0" fmla="*/ 0 h 540000"/>
                <a:gd name="connsiteX1" fmla="*/ 536941 w 536941"/>
                <a:gd name="connsiteY1" fmla="*/ 270000 h 540000"/>
                <a:gd name="connsiteX2" fmla="*/ 266941 w 536941"/>
                <a:gd name="connsiteY2" fmla="*/ 540000 h 540000"/>
                <a:gd name="connsiteX3" fmla="*/ 212527 w 536941"/>
                <a:gd name="connsiteY3" fmla="*/ 534515 h 540000"/>
                <a:gd name="connsiteX4" fmla="*/ 201551 w 536941"/>
                <a:gd name="connsiteY4" fmla="*/ 531108 h 540000"/>
                <a:gd name="connsiteX5" fmla="*/ 245009 w 536941"/>
                <a:gd name="connsiteY5" fmla="*/ 501691 h 540000"/>
                <a:gd name="connsiteX6" fmla="*/ 297730 w 536941"/>
                <a:gd name="connsiteY6" fmla="*/ 373906 h 540000"/>
                <a:gd name="connsiteX7" fmla="*/ 117730 w 536941"/>
                <a:gd name="connsiteY7" fmla="*/ 193191 h 540000"/>
                <a:gd name="connsiteX8" fmla="*/ 47666 w 536941"/>
                <a:gd name="connsiteY8" fmla="*/ 207393 h 540000"/>
                <a:gd name="connsiteX9" fmla="*/ 0 w 536941"/>
                <a:gd name="connsiteY9" fmla="*/ 239658 h 540000"/>
                <a:gd name="connsiteX10" fmla="*/ 2427 w 536941"/>
                <a:gd name="connsiteY10" fmla="*/ 215586 h 540000"/>
                <a:gd name="connsiteX11" fmla="*/ 266941 w 536941"/>
                <a:gd name="connsiteY11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941" h="540000">
                  <a:moveTo>
                    <a:pt x="266941" y="0"/>
                  </a:moveTo>
                  <a:cubicBezTo>
                    <a:pt x="416058" y="0"/>
                    <a:pt x="536941" y="120883"/>
                    <a:pt x="536941" y="270000"/>
                  </a:cubicBezTo>
                  <a:cubicBezTo>
                    <a:pt x="536941" y="419117"/>
                    <a:pt x="416058" y="540000"/>
                    <a:pt x="266941" y="540000"/>
                  </a:cubicBezTo>
                  <a:cubicBezTo>
                    <a:pt x="248302" y="540000"/>
                    <a:pt x="230103" y="538111"/>
                    <a:pt x="212527" y="534515"/>
                  </a:cubicBezTo>
                  <a:lnTo>
                    <a:pt x="201551" y="531108"/>
                  </a:lnTo>
                  <a:lnTo>
                    <a:pt x="245009" y="501691"/>
                  </a:lnTo>
                  <a:cubicBezTo>
                    <a:pt x="277583" y="468988"/>
                    <a:pt x="297730" y="423809"/>
                    <a:pt x="297730" y="373906"/>
                  </a:cubicBezTo>
                  <a:cubicBezTo>
                    <a:pt x="297730" y="274100"/>
                    <a:pt x="217141" y="193191"/>
                    <a:pt x="117730" y="193191"/>
                  </a:cubicBezTo>
                  <a:cubicBezTo>
                    <a:pt x="92877" y="193191"/>
                    <a:pt x="69201" y="198248"/>
                    <a:pt x="47666" y="207393"/>
                  </a:cubicBezTo>
                  <a:lnTo>
                    <a:pt x="0" y="239658"/>
                  </a:lnTo>
                  <a:lnTo>
                    <a:pt x="2427" y="215586"/>
                  </a:lnTo>
                  <a:cubicBezTo>
                    <a:pt x="27603" y="92551"/>
                    <a:pt x="136464" y="0"/>
                    <a:pt x="266941" y="0"/>
                  </a:cubicBezTo>
                  <a:close/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5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" name="Freeform: Shape 234">
              <a:extLst>
                <a:ext uri="{FF2B5EF4-FFF2-40B4-BE49-F238E27FC236}">
                  <a16:creationId xmlns="" xmlns:a16="http://schemas.microsoft.com/office/drawing/2014/main" id="{7FB92DC6-F640-D9EF-506A-D2C96C4C0F91}"/>
                </a:ext>
              </a:extLst>
            </p:cNvPr>
            <p:cNvSpPr/>
            <p:nvPr/>
          </p:nvSpPr>
          <p:spPr>
            <a:xfrm>
              <a:off x="6951387" y="3581731"/>
              <a:ext cx="539958" cy="540706"/>
            </a:xfrm>
            <a:custGeom>
              <a:avLst/>
              <a:gdLst>
                <a:gd name="connsiteX0" fmla="*/ 247338 w 539260"/>
                <a:gd name="connsiteY0" fmla="*/ 2210 h 540000"/>
                <a:gd name="connsiteX1" fmla="*/ 247555 w 539260"/>
                <a:gd name="connsiteY1" fmla="*/ 2533 h 540000"/>
                <a:gd name="connsiteX2" fmla="*/ 247338 w 539260"/>
                <a:gd name="connsiteY2" fmla="*/ 2210 h 540000"/>
                <a:gd name="connsiteX3" fmla="*/ 269260 w 539260"/>
                <a:gd name="connsiteY3" fmla="*/ 0 h 540000"/>
                <a:gd name="connsiteX4" fmla="*/ 539260 w 539260"/>
                <a:gd name="connsiteY4" fmla="*/ 270000 h 540000"/>
                <a:gd name="connsiteX5" fmla="*/ 269260 w 539260"/>
                <a:gd name="connsiteY5" fmla="*/ 540000 h 540000"/>
                <a:gd name="connsiteX6" fmla="*/ 4745 w 539260"/>
                <a:gd name="connsiteY6" fmla="*/ 324415 h 540000"/>
                <a:gd name="connsiteX7" fmla="*/ 1673 w 539260"/>
                <a:gd name="connsiteY7" fmla="*/ 293941 h 540000"/>
                <a:gd name="connsiteX8" fmla="*/ 34928 w 539260"/>
                <a:gd name="connsiteY8" fmla="*/ 290589 h 540000"/>
                <a:gd name="connsiteX9" fmla="*/ 39270 w 539260"/>
                <a:gd name="connsiteY9" fmla="*/ 289241 h 540000"/>
                <a:gd name="connsiteX10" fmla="*/ 0 w 539260"/>
                <a:gd name="connsiteY10" fmla="*/ 262659 h 540000"/>
                <a:gd name="connsiteX11" fmla="*/ 0 w 539260"/>
                <a:gd name="connsiteY11" fmla="*/ 262659 h 540000"/>
                <a:gd name="connsiteX12" fmla="*/ 49985 w 539260"/>
                <a:gd name="connsiteY12" fmla="*/ 296494 h 540000"/>
                <a:gd name="connsiteX13" fmla="*/ 120049 w 539260"/>
                <a:gd name="connsiteY13" fmla="*/ 310695 h 540000"/>
                <a:gd name="connsiteX14" fmla="*/ 300049 w 539260"/>
                <a:gd name="connsiteY14" fmla="*/ 129980 h 540000"/>
                <a:gd name="connsiteX15" fmla="*/ 285904 w 539260"/>
                <a:gd name="connsiteY15" fmla="*/ 59638 h 540000"/>
                <a:gd name="connsiteX16" fmla="*/ 248243 w 539260"/>
                <a:gd name="connsiteY16" fmla="*/ 3558 h 540000"/>
                <a:gd name="connsiteX17" fmla="*/ 248099 w 539260"/>
                <a:gd name="connsiteY17" fmla="*/ 2133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9260" h="540000">
                  <a:moveTo>
                    <a:pt x="247338" y="2210"/>
                  </a:moveTo>
                  <a:lnTo>
                    <a:pt x="247555" y="2533"/>
                  </a:lnTo>
                  <a:lnTo>
                    <a:pt x="247338" y="2210"/>
                  </a:lnTo>
                  <a:close/>
                  <a:moveTo>
                    <a:pt x="269260" y="0"/>
                  </a:moveTo>
                  <a:cubicBezTo>
                    <a:pt x="418377" y="0"/>
                    <a:pt x="539260" y="120883"/>
                    <a:pt x="539260" y="270000"/>
                  </a:cubicBezTo>
                  <a:cubicBezTo>
                    <a:pt x="539260" y="419117"/>
                    <a:pt x="418377" y="540000"/>
                    <a:pt x="269260" y="540000"/>
                  </a:cubicBezTo>
                  <a:cubicBezTo>
                    <a:pt x="138783" y="540000"/>
                    <a:pt x="29922" y="447449"/>
                    <a:pt x="4745" y="324415"/>
                  </a:cubicBezTo>
                  <a:lnTo>
                    <a:pt x="1673" y="293941"/>
                  </a:lnTo>
                  <a:lnTo>
                    <a:pt x="34928" y="290589"/>
                  </a:lnTo>
                  <a:lnTo>
                    <a:pt x="39270" y="289241"/>
                  </a:lnTo>
                  <a:lnTo>
                    <a:pt x="0" y="262659"/>
                  </a:lnTo>
                  <a:lnTo>
                    <a:pt x="0" y="262659"/>
                  </a:lnTo>
                  <a:lnTo>
                    <a:pt x="49985" y="296494"/>
                  </a:lnTo>
                  <a:cubicBezTo>
                    <a:pt x="71520" y="305638"/>
                    <a:pt x="95196" y="310695"/>
                    <a:pt x="120049" y="310695"/>
                  </a:cubicBezTo>
                  <a:cubicBezTo>
                    <a:pt x="219460" y="310695"/>
                    <a:pt x="300049" y="229786"/>
                    <a:pt x="300049" y="129980"/>
                  </a:cubicBezTo>
                  <a:cubicBezTo>
                    <a:pt x="300049" y="105029"/>
                    <a:pt x="295012" y="81258"/>
                    <a:pt x="285904" y="59638"/>
                  </a:cubicBezTo>
                  <a:lnTo>
                    <a:pt x="248243" y="3558"/>
                  </a:lnTo>
                  <a:lnTo>
                    <a:pt x="248099" y="2133"/>
                  </a:ln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5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" name="Freeform: Shape 232">
              <a:extLst>
                <a:ext uri="{FF2B5EF4-FFF2-40B4-BE49-F238E27FC236}">
                  <a16:creationId xmlns="" xmlns:a16="http://schemas.microsoft.com/office/drawing/2014/main" id="{C858AFE9-79C4-34C8-651F-E2112CAF2FC7}"/>
                </a:ext>
              </a:extLst>
            </p:cNvPr>
            <p:cNvSpPr/>
            <p:nvPr/>
          </p:nvSpPr>
          <p:spPr>
            <a:xfrm>
              <a:off x="6634456" y="3590758"/>
              <a:ext cx="539958" cy="537095"/>
            </a:xfrm>
            <a:custGeom>
              <a:avLst/>
              <a:gdLst>
                <a:gd name="connsiteX0" fmla="*/ 239211 w 540000"/>
                <a:gd name="connsiteY0" fmla="*/ 127770 h 537790"/>
                <a:gd name="connsiteX1" fmla="*/ 419211 w 540000"/>
                <a:gd name="connsiteY1" fmla="*/ 308485 h 537790"/>
                <a:gd name="connsiteX2" fmla="*/ 489275 w 540000"/>
                <a:gd name="connsiteY2" fmla="*/ 294284 h 537790"/>
                <a:gd name="connsiteX3" fmla="*/ 539260 w 540000"/>
                <a:gd name="connsiteY3" fmla="*/ 260449 h 537790"/>
                <a:gd name="connsiteX4" fmla="*/ 540000 w 540000"/>
                <a:gd name="connsiteY4" fmla="*/ 267790 h 537790"/>
                <a:gd name="connsiteX5" fmla="*/ 270000 w 540000"/>
                <a:gd name="connsiteY5" fmla="*/ 537790 h 537790"/>
                <a:gd name="connsiteX6" fmla="*/ 0 w 540000"/>
                <a:gd name="connsiteY6" fmla="*/ 267790 h 537790"/>
                <a:gd name="connsiteX7" fmla="*/ 21218 w 540000"/>
                <a:gd name="connsiteY7" fmla="*/ 162694 h 537790"/>
                <a:gd name="connsiteX8" fmla="*/ 35211 w 540000"/>
                <a:gd name="connsiteY8" fmla="*/ 136915 h 537790"/>
                <a:gd name="connsiteX9" fmla="*/ 55787 w 540000"/>
                <a:gd name="connsiteY9" fmla="*/ 174824 h 537790"/>
                <a:gd name="connsiteX10" fmla="*/ 279675 w 540000"/>
                <a:gd name="connsiteY10" fmla="*/ 293864 h 537790"/>
                <a:gd name="connsiteX11" fmla="*/ 334090 w 540000"/>
                <a:gd name="connsiteY11" fmla="*/ 288379 h 537790"/>
                <a:gd name="connsiteX12" fmla="*/ 338432 w 540000"/>
                <a:gd name="connsiteY12" fmla="*/ 287031 h 537790"/>
                <a:gd name="connsiteX13" fmla="*/ 291932 w 540000"/>
                <a:gd name="connsiteY13" fmla="*/ 255555 h 537790"/>
                <a:gd name="connsiteX14" fmla="*/ 239211 w 540000"/>
                <a:gd name="connsiteY14" fmla="*/ 127770 h 537790"/>
                <a:gd name="connsiteX15" fmla="*/ 245995 w 540000"/>
                <a:gd name="connsiteY15" fmla="*/ 81238 h 537790"/>
                <a:gd name="connsiteX16" fmla="*/ 242868 w 540000"/>
                <a:gd name="connsiteY16" fmla="*/ 91350 h 537790"/>
                <a:gd name="connsiteX17" fmla="*/ 239211 w 540000"/>
                <a:gd name="connsiteY17" fmla="*/ 127770 h 537790"/>
                <a:gd name="connsiteX18" fmla="*/ 242868 w 540000"/>
                <a:gd name="connsiteY18" fmla="*/ 91350 h 537790"/>
                <a:gd name="connsiteX19" fmla="*/ 291922 w 540000"/>
                <a:gd name="connsiteY19" fmla="*/ 0 h 537790"/>
                <a:gd name="connsiteX20" fmla="*/ 291922 w 540000"/>
                <a:gd name="connsiteY20" fmla="*/ 0 h 537790"/>
                <a:gd name="connsiteX21" fmla="*/ 283233 w 540000"/>
                <a:gd name="connsiteY21" fmla="*/ 12940 h 53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0000" h="537790">
                  <a:moveTo>
                    <a:pt x="239211" y="127770"/>
                  </a:moveTo>
                  <a:cubicBezTo>
                    <a:pt x="239211" y="227576"/>
                    <a:pt x="319800" y="308485"/>
                    <a:pt x="419211" y="308485"/>
                  </a:cubicBezTo>
                  <a:cubicBezTo>
                    <a:pt x="444064" y="308485"/>
                    <a:pt x="467740" y="303428"/>
                    <a:pt x="489275" y="294284"/>
                  </a:cubicBezTo>
                  <a:lnTo>
                    <a:pt x="539260" y="260449"/>
                  </a:lnTo>
                  <a:lnTo>
                    <a:pt x="540000" y="267790"/>
                  </a:lnTo>
                  <a:cubicBezTo>
                    <a:pt x="540000" y="416907"/>
                    <a:pt x="419117" y="537790"/>
                    <a:pt x="270000" y="537790"/>
                  </a:cubicBezTo>
                  <a:cubicBezTo>
                    <a:pt x="120883" y="537790"/>
                    <a:pt x="0" y="416907"/>
                    <a:pt x="0" y="267790"/>
                  </a:cubicBezTo>
                  <a:cubicBezTo>
                    <a:pt x="0" y="230511"/>
                    <a:pt x="7555" y="194996"/>
                    <a:pt x="21218" y="162694"/>
                  </a:cubicBezTo>
                  <a:lnTo>
                    <a:pt x="35211" y="136915"/>
                  </a:lnTo>
                  <a:lnTo>
                    <a:pt x="55787" y="174824"/>
                  </a:lnTo>
                  <a:cubicBezTo>
                    <a:pt x="104308" y="246644"/>
                    <a:pt x="186477" y="293864"/>
                    <a:pt x="279675" y="293864"/>
                  </a:cubicBezTo>
                  <a:cubicBezTo>
                    <a:pt x="298315" y="293864"/>
                    <a:pt x="316513" y="291975"/>
                    <a:pt x="334090" y="288379"/>
                  </a:cubicBezTo>
                  <a:lnTo>
                    <a:pt x="338432" y="287031"/>
                  </a:lnTo>
                  <a:lnTo>
                    <a:pt x="291932" y="255555"/>
                  </a:lnTo>
                  <a:cubicBezTo>
                    <a:pt x="259358" y="222852"/>
                    <a:pt x="239211" y="177673"/>
                    <a:pt x="239211" y="127770"/>
                  </a:cubicBezTo>
                  <a:close/>
                  <a:moveTo>
                    <a:pt x="245995" y="81238"/>
                  </a:moveTo>
                  <a:lnTo>
                    <a:pt x="242868" y="91350"/>
                  </a:lnTo>
                  <a:cubicBezTo>
                    <a:pt x="240470" y="103114"/>
                    <a:pt x="239211" y="115295"/>
                    <a:pt x="239211" y="127770"/>
                  </a:cubicBezTo>
                  <a:cubicBezTo>
                    <a:pt x="239211" y="115294"/>
                    <a:pt x="240470" y="103114"/>
                    <a:pt x="242868" y="91350"/>
                  </a:cubicBezTo>
                  <a:close/>
                  <a:moveTo>
                    <a:pt x="291922" y="0"/>
                  </a:moveTo>
                  <a:lnTo>
                    <a:pt x="291922" y="0"/>
                  </a:lnTo>
                  <a:lnTo>
                    <a:pt x="283233" y="1294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5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cxnSp>
          <p:nvCxnSpPr>
            <p:cNvPr id="20" name="Elbow Connector 82">
              <a:extLst>
                <a:ext uri="{FF2B5EF4-FFF2-40B4-BE49-F238E27FC236}">
                  <a16:creationId xmlns="" xmlns:a16="http://schemas.microsoft.com/office/drawing/2014/main" id="{958E8E17-27D9-9890-FA89-B5E2CC0074E1}"/>
                </a:ext>
              </a:extLst>
            </p:cNvPr>
            <p:cNvCxnSpPr>
              <a:cxnSpLocks/>
              <a:stCxn id="12" idx="3"/>
              <a:endCxn id="21" idx="0"/>
            </p:cNvCxnSpPr>
            <p:nvPr/>
          </p:nvCxnSpPr>
          <p:spPr>
            <a:xfrm>
              <a:off x="6224685" y="3088867"/>
              <a:ext cx="557031" cy="192271"/>
            </a:xfrm>
            <a:prstGeom prst="bentConnector2">
              <a:avLst/>
            </a:prstGeom>
            <a:ln w="2540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5">
              <a:extLst>
                <a:ext uri="{FF2B5EF4-FFF2-40B4-BE49-F238E27FC236}">
                  <a16:creationId xmlns="" xmlns:a16="http://schemas.microsoft.com/office/drawing/2014/main" id="{5F33CC9F-2D1A-3A70-D28E-01E82582BC43}"/>
                </a:ext>
              </a:extLst>
            </p:cNvPr>
            <p:cNvSpPr/>
            <p:nvPr/>
          </p:nvSpPr>
          <p:spPr>
            <a:xfrm>
              <a:off x="6709153" y="3281138"/>
              <a:ext cx="144060" cy="1444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94">
                <a:defRPr/>
              </a:pPr>
              <a:endParaRPr lang="en-US" sz="21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2" name="Oval 246">
              <a:extLst>
                <a:ext uri="{FF2B5EF4-FFF2-40B4-BE49-F238E27FC236}">
                  <a16:creationId xmlns="" xmlns:a16="http://schemas.microsoft.com/office/drawing/2014/main" id="{8ABD7A30-E84B-6D73-E3FF-DDD783BDAC63}"/>
                </a:ext>
              </a:extLst>
            </p:cNvPr>
            <p:cNvSpPr/>
            <p:nvPr/>
          </p:nvSpPr>
          <p:spPr>
            <a:xfrm>
              <a:off x="7318473" y="3431886"/>
              <a:ext cx="144060" cy="144429"/>
            </a:xfrm>
            <a:prstGeom prst="ellipse">
              <a:avLst/>
            </a:prstGeom>
            <a:solidFill>
              <a:srgbClr val="00104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94">
                <a:defRPr/>
              </a:pPr>
              <a:endParaRPr lang="en-US" sz="21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3" name="Oval 247">
              <a:extLst>
                <a:ext uri="{FF2B5EF4-FFF2-40B4-BE49-F238E27FC236}">
                  <a16:creationId xmlns="" xmlns:a16="http://schemas.microsoft.com/office/drawing/2014/main" id="{18EE8793-89B2-7FD5-4F88-CA5F22BFB2D9}"/>
                </a:ext>
              </a:extLst>
            </p:cNvPr>
            <p:cNvSpPr/>
            <p:nvPr/>
          </p:nvSpPr>
          <p:spPr>
            <a:xfrm>
              <a:off x="7128527" y="4028558"/>
              <a:ext cx="144060" cy="14352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94">
                <a:defRPr/>
              </a:pPr>
              <a:endParaRPr lang="en-US" sz="21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4" name="Oval 248">
              <a:extLst>
                <a:ext uri="{FF2B5EF4-FFF2-40B4-BE49-F238E27FC236}">
                  <a16:creationId xmlns="" xmlns:a16="http://schemas.microsoft.com/office/drawing/2014/main" id="{9B64719B-05B4-74F1-59CE-87BA8AB5A4D6}"/>
                </a:ext>
              </a:extLst>
            </p:cNvPr>
            <p:cNvSpPr/>
            <p:nvPr/>
          </p:nvSpPr>
          <p:spPr>
            <a:xfrm>
              <a:off x="6534147" y="3880518"/>
              <a:ext cx="144060" cy="14442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94">
                <a:defRPr/>
              </a:pPr>
              <a:endParaRPr lang="en-US" sz="21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cxnSp>
          <p:nvCxnSpPr>
            <p:cNvPr id="25" name="Elbow Connector 82">
              <a:extLst>
                <a:ext uri="{FF2B5EF4-FFF2-40B4-BE49-F238E27FC236}">
                  <a16:creationId xmlns="" xmlns:a16="http://schemas.microsoft.com/office/drawing/2014/main" id="{C4B2B6C5-1A31-E62D-B0E8-DCE10D04E676}"/>
                </a:ext>
              </a:extLst>
            </p:cNvPr>
            <p:cNvCxnSpPr>
              <a:cxnSpLocks/>
              <a:stCxn id="10" idx="1"/>
              <a:endCxn id="22" idx="6"/>
            </p:cNvCxnSpPr>
            <p:nvPr/>
          </p:nvCxnSpPr>
          <p:spPr>
            <a:xfrm rot="10800000" flipV="1">
              <a:off x="7462533" y="3150249"/>
              <a:ext cx="449253" cy="35385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196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82">
              <a:extLst>
                <a:ext uri="{FF2B5EF4-FFF2-40B4-BE49-F238E27FC236}">
                  <a16:creationId xmlns="" xmlns:a16="http://schemas.microsoft.com/office/drawing/2014/main" id="{871D7B16-AAB1-1AB2-6E3E-C53D45859408}"/>
                </a:ext>
              </a:extLst>
            </p:cNvPr>
            <p:cNvCxnSpPr>
              <a:cxnSpLocks/>
              <a:stCxn id="49" idx="1"/>
              <a:endCxn id="23" idx="4"/>
            </p:cNvCxnSpPr>
            <p:nvPr/>
          </p:nvCxnSpPr>
          <p:spPr>
            <a:xfrm rot="10800000">
              <a:off x="7200024" y="4172085"/>
              <a:ext cx="701091" cy="94781"/>
            </a:xfrm>
            <a:prstGeom prst="bentConnector2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82">
              <a:extLst>
                <a:ext uri="{FF2B5EF4-FFF2-40B4-BE49-F238E27FC236}">
                  <a16:creationId xmlns="" xmlns:a16="http://schemas.microsoft.com/office/drawing/2014/main" id="{0EFD9FD6-BC92-1C2A-275B-DD2D986960DC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6201209" y="3952733"/>
              <a:ext cx="332938" cy="3141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042" name="Rectangle 215">
              <a:extLst>
                <a:ext uri="{FF2B5EF4-FFF2-40B4-BE49-F238E27FC236}">
                  <a16:creationId xmlns="" xmlns:a16="http://schemas.microsoft.com/office/drawing/2014/main" id="{7700FC9D-F5D8-90CB-3FA1-1FA69474A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3307" y="4604153"/>
              <a:ext cx="1298529" cy="23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1509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150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it-IT" sz="1100" b="1">
                  <a:solidFill>
                    <a:srgbClr val="2A918B"/>
                  </a:solidFill>
                  <a:latin typeface="Apis For Office"/>
                  <a:ea typeface="Apis For Office"/>
                  <a:cs typeface="Apis For Office"/>
                </a:rPr>
                <a:t>Other metabolic </a:t>
              </a:r>
              <a:br>
                <a:rPr lang="en-GB" altLang="it-IT" sz="1100" b="1">
                  <a:solidFill>
                    <a:srgbClr val="2A918B"/>
                  </a:solidFill>
                  <a:latin typeface="Apis For Office"/>
                  <a:ea typeface="Apis For Office"/>
                  <a:cs typeface="Apis For Office"/>
                </a:rPr>
              </a:br>
              <a:r>
                <a:rPr lang="en-GB" altLang="it-IT" sz="1100" b="1">
                  <a:solidFill>
                    <a:srgbClr val="2A918B"/>
                  </a:solidFill>
                  <a:latin typeface="Apis For Office"/>
                  <a:ea typeface="Apis For Office"/>
                  <a:cs typeface="Apis For Office"/>
                </a:rPr>
                <a:t>&amp; CV effects</a:t>
              </a:r>
              <a:endParaRPr lang="en-GB" altLang="it-IT" sz="1100">
                <a:solidFill>
                  <a:srgbClr val="2A918B"/>
                </a:solidFill>
                <a:latin typeface="Apis For Office"/>
                <a:ea typeface="Apis For Office"/>
                <a:cs typeface="Apis For Office"/>
              </a:endParaRPr>
            </a:p>
          </p:txBody>
        </p:sp>
        <p:grpSp>
          <p:nvGrpSpPr>
            <p:cNvPr id="85043" name="Group 1">
              <a:extLst>
                <a:ext uri="{FF2B5EF4-FFF2-40B4-BE49-F238E27FC236}">
                  <a16:creationId xmlns="" xmlns:a16="http://schemas.microsoft.com/office/drawing/2014/main" id="{B31F8E81-21BA-FE70-A7F0-0B90E7BFB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9722" y="3917763"/>
              <a:ext cx="791705" cy="697994"/>
              <a:chOff x="5409722" y="3917763"/>
              <a:chExt cx="791705" cy="697994"/>
            </a:xfrm>
          </p:grpSpPr>
          <p:sp>
            <p:nvSpPr>
              <p:cNvPr id="32" name="Rectangle: Rounded Corners 217">
                <a:extLst>
                  <a:ext uri="{FF2B5EF4-FFF2-40B4-BE49-F238E27FC236}">
                    <a16:creationId xmlns="" xmlns:a16="http://schemas.microsoft.com/office/drawing/2014/main" id="{CE2A8359-629D-2517-AE42-32359C16810F}"/>
                  </a:ext>
                </a:extLst>
              </p:cNvPr>
              <p:cNvSpPr/>
              <p:nvPr/>
            </p:nvSpPr>
            <p:spPr>
              <a:xfrm>
                <a:off x="5409413" y="3917528"/>
                <a:ext cx="791796" cy="698675"/>
              </a:xfrm>
              <a:prstGeom prst="roundRect">
                <a:avLst/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00">
                  <a:solidFill>
                    <a:srgbClr val="FFFFFF"/>
                  </a:solidFill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grpSp>
            <p:nvGrpSpPr>
              <p:cNvPr id="85047" name="Group 289">
                <a:extLst>
                  <a:ext uri="{FF2B5EF4-FFF2-40B4-BE49-F238E27FC236}">
                    <a16:creationId xmlns="" xmlns:a16="http://schemas.microsoft.com/office/drawing/2014/main" id="{CB53BEAA-B230-CCB3-0A3D-2DE631D70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30183" y="4178344"/>
                <a:ext cx="418813" cy="394434"/>
                <a:chOff x="3064728" y="1078246"/>
                <a:chExt cx="357622" cy="337777"/>
              </a:xfrm>
            </p:grpSpPr>
            <p:sp>
              <p:nvSpPr>
                <p:cNvPr id="85059" name="Freeform: Shape 307">
                  <a:extLst>
                    <a:ext uri="{FF2B5EF4-FFF2-40B4-BE49-F238E27FC236}">
                      <a16:creationId xmlns="" xmlns:a16="http://schemas.microsoft.com/office/drawing/2014/main" id="{A9D1C8D5-3451-61FB-16BA-158DC180A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500" y="1078275"/>
                  <a:ext cx="314850" cy="337748"/>
                </a:xfrm>
                <a:custGeom>
                  <a:avLst/>
                  <a:gdLst>
                    <a:gd name="T0" fmla="*/ 15 w 419799"/>
                    <a:gd name="T1" fmla="*/ 245605 h 450330"/>
                    <a:gd name="T2" fmla="*/ 852 w 419799"/>
                    <a:gd name="T3" fmla="*/ 211881 h 450330"/>
                    <a:gd name="T4" fmla="*/ 16437 w 419799"/>
                    <a:gd name="T5" fmla="*/ 207222 h 450330"/>
                    <a:gd name="T6" fmla="*/ 26677 w 419799"/>
                    <a:gd name="T7" fmla="*/ 218900 h 450330"/>
                    <a:gd name="T8" fmla="*/ 162864 w 419799"/>
                    <a:gd name="T9" fmla="*/ 240195 h 450330"/>
                    <a:gd name="T10" fmla="*/ 235036 w 419799"/>
                    <a:gd name="T11" fmla="*/ 131765 h 450330"/>
                    <a:gd name="T12" fmla="*/ 202235 w 419799"/>
                    <a:gd name="T13" fmla="*/ 29732 h 450330"/>
                    <a:gd name="T14" fmla="*/ 174628 w 419799"/>
                    <a:gd name="T15" fmla="*/ 22454 h 450330"/>
                    <a:gd name="T16" fmla="*/ 146334 w 419799"/>
                    <a:gd name="T17" fmla="*/ 44780 h 450330"/>
                    <a:gd name="T18" fmla="*/ 129569 w 419799"/>
                    <a:gd name="T19" fmla="*/ 46219 h 450330"/>
                    <a:gd name="T20" fmla="*/ 120381 w 419799"/>
                    <a:gd name="T21" fmla="*/ 3779 h 450330"/>
                    <a:gd name="T22" fmla="*/ 120381 w 419799"/>
                    <a:gd name="T23" fmla="*/ 0 h 4503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9799" h="450330">
                      <a:moveTo>
                        <a:pt x="26" y="436630"/>
                      </a:moveTo>
                      <a:cubicBezTo>
                        <a:pt x="26" y="419800"/>
                        <a:pt x="-318" y="395451"/>
                        <a:pt x="1514" y="376675"/>
                      </a:cubicBezTo>
                      <a:cubicBezTo>
                        <a:pt x="2850" y="362745"/>
                        <a:pt x="20519" y="357479"/>
                        <a:pt x="29221" y="368393"/>
                      </a:cubicBezTo>
                      <a:cubicBezTo>
                        <a:pt x="35212" y="375912"/>
                        <a:pt x="41319" y="382819"/>
                        <a:pt x="47425" y="389154"/>
                      </a:cubicBezTo>
                      <a:cubicBezTo>
                        <a:pt x="110509" y="454910"/>
                        <a:pt x="210269" y="471969"/>
                        <a:pt x="289535" y="427013"/>
                      </a:cubicBezTo>
                      <a:cubicBezTo>
                        <a:pt x="395172" y="367058"/>
                        <a:pt x="417841" y="234248"/>
                        <a:pt x="417841" y="234248"/>
                      </a:cubicBezTo>
                      <a:cubicBezTo>
                        <a:pt x="438907" y="128192"/>
                        <a:pt x="389256" y="71519"/>
                        <a:pt x="359527" y="52857"/>
                      </a:cubicBezTo>
                      <a:cubicBezTo>
                        <a:pt x="344910" y="43697"/>
                        <a:pt x="327698" y="39041"/>
                        <a:pt x="310448" y="39919"/>
                      </a:cubicBezTo>
                      <a:cubicBezTo>
                        <a:pt x="278887" y="41522"/>
                        <a:pt x="265606" y="60947"/>
                        <a:pt x="260149" y="79609"/>
                      </a:cubicBezTo>
                      <a:cubicBezTo>
                        <a:pt x="256027" y="93730"/>
                        <a:pt x="236716" y="95447"/>
                        <a:pt x="230343" y="82166"/>
                      </a:cubicBezTo>
                      <a:cubicBezTo>
                        <a:pt x="220039" y="60604"/>
                        <a:pt x="214009" y="34958"/>
                        <a:pt x="214009" y="6717"/>
                      </a:cubicBezTo>
                      <a:lnTo>
                        <a:pt x="214009" y="0"/>
                      </a:ln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60" name="Freeform: Shape 308">
                  <a:extLst>
                    <a:ext uri="{FF2B5EF4-FFF2-40B4-BE49-F238E27FC236}">
                      <a16:creationId xmlns="" xmlns:a16="http://schemas.microsoft.com/office/drawing/2014/main" id="{ED14F2E9-A92D-8869-3C09-9EDDD889B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3423" y="1078246"/>
                  <a:ext cx="131665" cy="237569"/>
                </a:xfrm>
                <a:custGeom>
                  <a:avLst/>
                  <a:gdLst>
                    <a:gd name="T0" fmla="*/ 0 w 175552"/>
                    <a:gd name="T1" fmla="*/ 122235 h 316757"/>
                    <a:gd name="T2" fmla="*/ 0 w 175552"/>
                    <a:gd name="T3" fmla="*/ 154135 h 316757"/>
                    <a:gd name="T4" fmla="*/ 7943 w 175552"/>
                    <a:gd name="T5" fmla="*/ 166973 h 316757"/>
                    <a:gd name="T6" fmla="*/ 34605 w 175552"/>
                    <a:gd name="T7" fmla="*/ 177384 h 316757"/>
                    <a:gd name="T8" fmla="*/ 99201 w 175552"/>
                    <a:gd name="T9" fmla="*/ 134836 h 316757"/>
                    <a:gd name="T10" fmla="*/ 89518 w 175552"/>
                    <a:gd name="T11" fmla="*/ 90678 h 316757"/>
                    <a:gd name="T12" fmla="*/ 67945 w 175552"/>
                    <a:gd name="T13" fmla="*/ 14039 h 316757"/>
                    <a:gd name="T14" fmla="*/ 67945 w 175552"/>
                    <a:gd name="T15" fmla="*/ 0 h 3167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5552" h="316757">
                      <a:moveTo>
                        <a:pt x="0" y="217304"/>
                      </a:moveTo>
                      <a:lnTo>
                        <a:pt x="0" y="274015"/>
                      </a:lnTo>
                      <a:cubicBezTo>
                        <a:pt x="0" y="283670"/>
                        <a:pt x="5496" y="292448"/>
                        <a:pt x="14120" y="296837"/>
                      </a:cubicBezTo>
                      <a:cubicBezTo>
                        <a:pt x="31141" y="305500"/>
                        <a:pt x="47361" y="311720"/>
                        <a:pt x="61520" y="315346"/>
                      </a:cubicBezTo>
                      <a:cubicBezTo>
                        <a:pt x="120673" y="330573"/>
                        <a:pt x="170706" y="295234"/>
                        <a:pt x="176354" y="239706"/>
                      </a:cubicBezTo>
                      <a:cubicBezTo>
                        <a:pt x="180590" y="198260"/>
                        <a:pt x="159142" y="161203"/>
                        <a:pt x="159142" y="161203"/>
                      </a:cubicBezTo>
                      <a:cubicBezTo>
                        <a:pt x="122047" y="91898"/>
                        <a:pt x="120788" y="24959"/>
                        <a:pt x="120788" y="24959"/>
                      </a:cubicBezTo>
                      <a:lnTo>
                        <a:pt x="120788" y="0"/>
                      </a:ln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61" name="Freeform: Shape 309">
                  <a:extLst>
                    <a:ext uri="{FF2B5EF4-FFF2-40B4-BE49-F238E27FC236}">
                      <a16:creationId xmlns="" xmlns:a16="http://schemas.microsoft.com/office/drawing/2014/main" id="{40520259-CDF5-515A-1DBB-9ABDFCE06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4728" y="1241224"/>
                  <a:ext cx="31485" cy="163150"/>
                </a:xfrm>
                <a:custGeom>
                  <a:avLst/>
                  <a:gdLst>
                    <a:gd name="T0" fmla="*/ 0 w 41979"/>
                    <a:gd name="T1" fmla="*/ 123394 h 217532"/>
                    <a:gd name="T2" fmla="*/ 0 w 41979"/>
                    <a:gd name="T3" fmla="*/ 82735 h 217532"/>
                    <a:gd name="T4" fmla="*/ 19407 w 41979"/>
                    <a:gd name="T5" fmla="*/ 46284 h 217532"/>
                    <a:gd name="T6" fmla="*/ 25633 w 41979"/>
                    <a:gd name="T7" fmla="*/ 34241 h 217532"/>
                    <a:gd name="T8" fmla="*/ 25633 w 41979"/>
                    <a:gd name="T9" fmla="*/ 0 h 2175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79" h="217532">
                      <a:moveTo>
                        <a:pt x="0" y="219364"/>
                      </a:moveTo>
                      <a:lnTo>
                        <a:pt x="0" y="147083"/>
                      </a:lnTo>
                      <a:cubicBezTo>
                        <a:pt x="0" y="112926"/>
                        <a:pt x="21028" y="92127"/>
                        <a:pt x="34500" y="82281"/>
                      </a:cubicBezTo>
                      <a:cubicBezTo>
                        <a:pt x="41369" y="77281"/>
                        <a:pt x="45567" y="69381"/>
                        <a:pt x="45567" y="60871"/>
                      </a:cubicBezTo>
                      <a:lnTo>
                        <a:pt x="45567" y="0"/>
                      </a:ln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48" name="Freeform: Shape 310">
                  <a:extLst>
                    <a:ext uri="{FF2B5EF4-FFF2-40B4-BE49-F238E27FC236}">
                      <a16:creationId xmlns="" xmlns:a16="http://schemas.microsoft.com/office/drawing/2014/main" id="{B8D5FDC9-2E25-DDD6-E19B-9035D1F60260}"/>
                    </a:ext>
                  </a:extLst>
                </p:cNvPr>
                <p:cNvSpPr/>
                <p:nvPr/>
              </p:nvSpPr>
              <p:spPr>
                <a:xfrm>
                  <a:off x="3319320" y="1125451"/>
                  <a:ext cx="85653" cy="183205"/>
                </a:xfrm>
                <a:custGeom>
                  <a:avLst/>
                  <a:gdLst>
                    <a:gd name="connsiteX0" fmla="*/ 85105 w 114490"/>
                    <a:gd name="connsiteY0" fmla="*/ 245888 h 244247"/>
                    <a:gd name="connsiteX1" fmla="*/ 112697 w 114490"/>
                    <a:gd name="connsiteY1" fmla="*/ 167996 h 244247"/>
                    <a:gd name="connsiteX2" fmla="*/ 112735 w 114490"/>
                    <a:gd name="connsiteY2" fmla="*/ 167729 h 244247"/>
                    <a:gd name="connsiteX3" fmla="*/ 112812 w 114490"/>
                    <a:gd name="connsiteY3" fmla="*/ 167424 h 244247"/>
                    <a:gd name="connsiteX4" fmla="*/ 64687 w 114490"/>
                    <a:gd name="connsiteY4" fmla="*/ 9617 h 244247"/>
                    <a:gd name="connsiteX5" fmla="*/ 31714 w 114490"/>
                    <a:gd name="connsiteY5" fmla="*/ 0 h 244247"/>
                    <a:gd name="connsiteX6" fmla="*/ 28775 w 114490"/>
                    <a:gd name="connsiteY6" fmla="*/ 76 h 244247"/>
                    <a:gd name="connsiteX7" fmla="*/ 0 w 114490"/>
                    <a:gd name="connsiteY7" fmla="*/ 20837 h 244247"/>
                    <a:gd name="connsiteX8" fmla="*/ 85105 w 114490"/>
                    <a:gd name="connsiteY8" fmla="*/ 245888 h 244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490" h="244247">
                      <a:moveTo>
                        <a:pt x="85105" y="245888"/>
                      </a:moveTo>
                      <a:cubicBezTo>
                        <a:pt x="106018" y="204557"/>
                        <a:pt x="112582" y="168683"/>
                        <a:pt x="112697" y="167996"/>
                      </a:cubicBezTo>
                      <a:lnTo>
                        <a:pt x="112735" y="167729"/>
                      </a:lnTo>
                      <a:lnTo>
                        <a:pt x="112812" y="167424"/>
                      </a:lnTo>
                      <a:cubicBezTo>
                        <a:pt x="134717" y="57131"/>
                        <a:pt x="71900" y="14120"/>
                        <a:pt x="64687" y="9617"/>
                      </a:cubicBezTo>
                      <a:cubicBezTo>
                        <a:pt x="54765" y="3397"/>
                        <a:pt x="43125" y="0"/>
                        <a:pt x="31714" y="0"/>
                      </a:cubicBezTo>
                      <a:cubicBezTo>
                        <a:pt x="30722" y="0"/>
                        <a:pt x="29768" y="38"/>
                        <a:pt x="28775" y="76"/>
                      </a:cubicBezTo>
                      <a:cubicBezTo>
                        <a:pt x="13472" y="840"/>
                        <a:pt x="4770" y="7175"/>
                        <a:pt x="0" y="20837"/>
                      </a:cubicBezTo>
                      <a:cubicBezTo>
                        <a:pt x="49994" y="45987"/>
                        <a:pt x="92890" y="109529"/>
                        <a:pt x="85105" y="245888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3816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CA" sz="1900">
                    <a:solidFill>
                      <a:srgbClr val="000000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</p:grpSp>
          <p:grpSp>
            <p:nvGrpSpPr>
              <p:cNvPr id="85048" name="Group 312">
                <a:extLst>
                  <a:ext uri="{FF2B5EF4-FFF2-40B4-BE49-F238E27FC236}">
                    <a16:creationId xmlns="" xmlns:a16="http://schemas.microsoft.com/office/drawing/2014/main" id="{8193FEA4-22A4-D968-7DA8-53102E307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1750" y="3956366"/>
                <a:ext cx="301206" cy="411973"/>
                <a:chOff x="950880" y="1066768"/>
                <a:chExt cx="237907" cy="362536"/>
              </a:xfrm>
            </p:grpSpPr>
            <p:sp>
              <p:nvSpPr>
                <p:cNvPr id="85049" name="Freeform: Shape 313">
                  <a:extLst>
                    <a:ext uri="{FF2B5EF4-FFF2-40B4-BE49-F238E27FC236}">
                      <a16:creationId xmlns="" xmlns:a16="http://schemas.microsoft.com/office/drawing/2014/main" id="{D28671BB-9C03-D89E-A48B-2275EFC0D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944" y="1135892"/>
                  <a:ext cx="103042" cy="2862"/>
                </a:xfrm>
                <a:custGeom>
                  <a:avLst/>
                  <a:gdLst>
                    <a:gd name="T0" fmla="*/ 0 w 137388"/>
                    <a:gd name="T1" fmla="*/ 1396 h 3816"/>
                    <a:gd name="T2" fmla="*/ 67021 w 137388"/>
                    <a:gd name="T3" fmla="*/ 1396 h 3816"/>
                    <a:gd name="T4" fmla="*/ 78893 w 137388"/>
                    <a:gd name="T5" fmla="*/ 0 h 38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7388" h="3816">
                      <a:moveTo>
                        <a:pt x="0" y="2481"/>
                      </a:moveTo>
                      <a:cubicBezTo>
                        <a:pt x="0" y="2481"/>
                        <a:pt x="49498" y="10152"/>
                        <a:pt x="119147" y="2481"/>
                      </a:cubicBezTo>
                      <a:cubicBezTo>
                        <a:pt x="119147" y="2481"/>
                        <a:pt x="127008" y="1679"/>
                        <a:pt x="140251" y="0"/>
                      </a:cubicBez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50" name="Freeform: Shape 314">
                  <a:extLst>
                    <a:ext uri="{FF2B5EF4-FFF2-40B4-BE49-F238E27FC236}">
                      <a16:creationId xmlns="" xmlns:a16="http://schemas.microsoft.com/office/drawing/2014/main" id="{5320BD5B-E68B-32D0-9D3B-729C8164A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4213" y="1066768"/>
                  <a:ext cx="31485" cy="140252"/>
                </a:xfrm>
                <a:custGeom>
                  <a:avLst/>
                  <a:gdLst>
                    <a:gd name="T0" fmla="*/ 1776 w 41979"/>
                    <a:gd name="T1" fmla="*/ 106886 h 187001"/>
                    <a:gd name="T2" fmla="*/ 23974 w 41979"/>
                    <a:gd name="T3" fmla="*/ 18376 h 187001"/>
                    <a:gd name="T4" fmla="*/ 23974 w 41979"/>
                    <a:gd name="T5" fmla="*/ 0 h 18700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979" h="187001">
                      <a:moveTo>
                        <a:pt x="3157" y="190017"/>
                      </a:moveTo>
                      <a:cubicBezTo>
                        <a:pt x="3157" y="190017"/>
                        <a:pt x="-16574" y="84685"/>
                        <a:pt x="42618" y="32668"/>
                      </a:cubicBezTo>
                      <a:lnTo>
                        <a:pt x="42618" y="0"/>
                      </a:ln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51" name="Freeform: Shape 315">
                  <a:extLst>
                    <a:ext uri="{FF2B5EF4-FFF2-40B4-BE49-F238E27FC236}">
                      <a16:creationId xmlns="" xmlns:a16="http://schemas.microsoft.com/office/drawing/2014/main" id="{862CB351-06D1-4351-74C4-44374722F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3854" y="1066769"/>
                  <a:ext cx="34347" cy="71557"/>
                </a:xfrm>
                <a:custGeom>
                  <a:avLst/>
                  <a:gdLst>
                    <a:gd name="T0" fmla="*/ 0 w 45796"/>
                    <a:gd name="T1" fmla="*/ 0 h 95409"/>
                    <a:gd name="T2" fmla="*/ 0 w 45796"/>
                    <a:gd name="T3" fmla="*/ 16551 h 95409"/>
                    <a:gd name="T4" fmla="*/ 26598 w 45796"/>
                    <a:gd name="T5" fmla="*/ 55149 h 954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796" h="95409">
                      <a:moveTo>
                        <a:pt x="0" y="0"/>
                      </a:moveTo>
                      <a:lnTo>
                        <a:pt x="0" y="29424"/>
                      </a:lnTo>
                      <a:cubicBezTo>
                        <a:pt x="0" y="29424"/>
                        <a:pt x="47285" y="35721"/>
                        <a:pt x="47285" y="98042"/>
                      </a:cubicBez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52" name="Freeform: Shape 316">
                  <a:extLst>
                    <a:ext uri="{FF2B5EF4-FFF2-40B4-BE49-F238E27FC236}">
                      <a16:creationId xmlns="" xmlns:a16="http://schemas.microsoft.com/office/drawing/2014/main" id="{F2261BB9-424D-FF07-3B14-E2E8C3170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8428" y="1120179"/>
                  <a:ext cx="200359" cy="309125"/>
                </a:xfrm>
                <a:custGeom>
                  <a:avLst/>
                  <a:gdLst>
                    <a:gd name="T0" fmla="*/ 147529 w 267145"/>
                    <a:gd name="T1" fmla="*/ 36022 h 412166"/>
                    <a:gd name="T2" fmla="*/ 135421 w 267145"/>
                    <a:gd name="T3" fmla="*/ 37546 h 412166"/>
                    <a:gd name="T4" fmla="*/ 102899 w 267145"/>
                    <a:gd name="T5" fmla="*/ 39693 h 412166"/>
                    <a:gd name="T6" fmla="*/ 108394 w 267145"/>
                    <a:gd name="T7" fmla="*/ 76702 h 412166"/>
                    <a:gd name="T8" fmla="*/ 108566 w 267145"/>
                    <a:gd name="T9" fmla="*/ 76874 h 412166"/>
                    <a:gd name="T10" fmla="*/ 108566 w 267145"/>
                    <a:gd name="T11" fmla="*/ 76874 h 412166"/>
                    <a:gd name="T12" fmla="*/ 146455 w 267145"/>
                    <a:gd name="T13" fmla="*/ 118370 h 412166"/>
                    <a:gd name="T14" fmla="*/ 150083 w 267145"/>
                    <a:gd name="T15" fmla="*/ 167057 h 412166"/>
                    <a:gd name="T16" fmla="*/ 140938 w 267145"/>
                    <a:gd name="T17" fmla="*/ 203293 h 412166"/>
                    <a:gd name="T18" fmla="*/ 132652 w 267145"/>
                    <a:gd name="T19" fmla="*/ 219480 h 412166"/>
                    <a:gd name="T20" fmla="*/ 103371 w 267145"/>
                    <a:gd name="T21" fmla="*/ 232145 h 412166"/>
                    <a:gd name="T22" fmla="*/ 29245 w 267145"/>
                    <a:gd name="T23" fmla="*/ 189662 h 412166"/>
                    <a:gd name="T24" fmla="*/ 8315 w 267145"/>
                    <a:gd name="T25" fmla="*/ 162441 h 412166"/>
                    <a:gd name="T26" fmla="*/ 21925 w 267145"/>
                    <a:gd name="T27" fmla="*/ 79622 h 412166"/>
                    <a:gd name="T28" fmla="*/ 31457 w 267145"/>
                    <a:gd name="T29" fmla="*/ 70648 h 412166"/>
                    <a:gd name="T30" fmla="*/ 71084 w 267145"/>
                    <a:gd name="T31" fmla="*/ 60065 h 412166"/>
                    <a:gd name="T32" fmla="*/ 71321 w 267145"/>
                    <a:gd name="T33" fmla="*/ 60129 h 412166"/>
                    <a:gd name="T34" fmla="*/ 78791 w 267145"/>
                    <a:gd name="T35" fmla="*/ 38126 h 412166"/>
                    <a:gd name="T36" fmla="*/ 73424 w 267145"/>
                    <a:gd name="T37" fmla="*/ 37396 h 412166"/>
                    <a:gd name="T38" fmla="*/ 63764 w 267145"/>
                    <a:gd name="T39" fmla="*/ 24515 h 412166"/>
                    <a:gd name="T40" fmla="*/ 73811 w 267145"/>
                    <a:gd name="T41" fmla="*/ 0 h 4121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67145" h="412166">
                      <a:moveTo>
                        <a:pt x="262273" y="64039"/>
                      </a:moveTo>
                      <a:cubicBezTo>
                        <a:pt x="249717" y="65718"/>
                        <a:pt x="240748" y="66748"/>
                        <a:pt x="240748" y="66748"/>
                      </a:cubicBezTo>
                      <a:cubicBezTo>
                        <a:pt x="207928" y="69649"/>
                        <a:pt x="182930" y="70565"/>
                        <a:pt x="182930" y="70565"/>
                      </a:cubicBezTo>
                      <a:cubicBezTo>
                        <a:pt x="182625" y="109835"/>
                        <a:pt x="191746" y="133878"/>
                        <a:pt x="192700" y="136359"/>
                      </a:cubicBezTo>
                      <a:cubicBezTo>
                        <a:pt x="192777" y="136511"/>
                        <a:pt x="192853" y="136588"/>
                        <a:pt x="193006" y="136664"/>
                      </a:cubicBezTo>
                      <a:cubicBezTo>
                        <a:pt x="225330" y="150288"/>
                        <a:pt x="250060" y="177346"/>
                        <a:pt x="260364" y="210434"/>
                      </a:cubicBezTo>
                      <a:cubicBezTo>
                        <a:pt x="260364" y="210434"/>
                        <a:pt x="270898" y="248522"/>
                        <a:pt x="266814" y="296989"/>
                      </a:cubicBezTo>
                      <a:cubicBezTo>
                        <a:pt x="264944" y="319124"/>
                        <a:pt x="259029" y="340801"/>
                        <a:pt x="250556" y="361409"/>
                      </a:cubicBezTo>
                      <a:cubicBezTo>
                        <a:pt x="245595" y="373469"/>
                        <a:pt x="240519" y="382896"/>
                        <a:pt x="235825" y="390185"/>
                      </a:cubicBezTo>
                      <a:cubicBezTo>
                        <a:pt x="224605" y="407587"/>
                        <a:pt x="204111" y="416327"/>
                        <a:pt x="183770" y="412701"/>
                      </a:cubicBezTo>
                      <a:cubicBezTo>
                        <a:pt x="117823" y="400985"/>
                        <a:pt x="51991" y="337175"/>
                        <a:pt x="51991" y="337175"/>
                      </a:cubicBezTo>
                      <a:cubicBezTo>
                        <a:pt x="35275" y="320345"/>
                        <a:pt x="23254" y="304126"/>
                        <a:pt x="14781" y="288784"/>
                      </a:cubicBezTo>
                      <a:cubicBezTo>
                        <a:pt x="-12048" y="240278"/>
                        <a:pt x="-1400" y="179560"/>
                        <a:pt x="38977" y="141549"/>
                      </a:cubicBezTo>
                      <a:lnTo>
                        <a:pt x="55922" y="125596"/>
                      </a:lnTo>
                      <a:cubicBezTo>
                        <a:pt x="74737" y="107889"/>
                        <a:pt x="101222" y="100714"/>
                        <a:pt x="126372" y="106782"/>
                      </a:cubicBezTo>
                      <a:cubicBezTo>
                        <a:pt x="126677" y="106858"/>
                        <a:pt x="126792" y="106896"/>
                        <a:pt x="126792" y="106896"/>
                      </a:cubicBezTo>
                      <a:cubicBezTo>
                        <a:pt x="138355" y="87509"/>
                        <a:pt x="140073" y="67779"/>
                        <a:pt x="140073" y="67779"/>
                      </a:cubicBezTo>
                      <a:cubicBezTo>
                        <a:pt x="140073" y="67779"/>
                        <a:pt x="135989" y="67321"/>
                        <a:pt x="130532" y="66481"/>
                      </a:cubicBezTo>
                      <a:cubicBezTo>
                        <a:pt x="119579" y="64764"/>
                        <a:pt x="111832" y="54574"/>
                        <a:pt x="113358" y="43583"/>
                      </a:cubicBezTo>
                      <a:cubicBezTo>
                        <a:pt x="116793" y="18853"/>
                        <a:pt x="131219" y="0"/>
                        <a:pt x="131219" y="0"/>
                      </a:cubicBez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53" name="Freeform: Shape 317">
                  <a:extLst>
                    <a:ext uri="{FF2B5EF4-FFF2-40B4-BE49-F238E27FC236}">
                      <a16:creationId xmlns="" xmlns:a16="http://schemas.microsoft.com/office/drawing/2014/main" id="{159579A1-D89A-E51A-A518-DE020D4ED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0880" y="1108759"/>
                  <a:ext cx="37210" cy="183185"/>
                </a:xfrm>
                <a:custGeom>
                  <a:avLst/>
                  <a:gdLst>
                    <a:gd name="T0" fmla="*/ 28169 w 49612"/>
                    <a:gd name="T1" fmla="*/ 138998 h 244247"/>
                    <a:gd name="T2" fmla="*/ 10308 w 49612"/>
                    <a:gd name="T3" fmla="*/ 56930 h 244247"/>
                    <a:gd name="T4" fmla="*/ 15095 w 49612"/>
                    <a:gd name="T5" fmla="*/ 50190 h 244247"/>
                    <a:gd name="T6" fmla="*/ 26323 w 49612"/>
                    <a:gd name="T7" fmla="*/ 0 h 2442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612" h="244247">
                      <a:moveTo>
                        <a:pt x="50075" y="247109"/>
                      </a:moveTo>
                      <a:cubicBezTo>
                        <a:pt x="-30297" y="175514"/>
                        <a:pt x="7599" y="115178"/>
                        <a:pt x="18323" y="101210"/>
                      </a:cubicBezTo>
                      <a:cubicBezTo>
                        <a:pt x="21300" y="97317"/>
                        <a:pt x="24277" y="93386"/>
                        <a:pt x="26834" y="89227"/>
                      </a:cubicBezTo>
                      <a:cubicBezTo>
                        <a:pt x="54159" y="44384"/>
                        <a:pt x="46793" y="0"/>
                        <a:pt x="46793" y="0"/>
                      </a:cubicBez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54" name="Freeform: Shape 318">
                  <a:extLst>
                    <a:ext uri="{FF2B5EF4-FFF2-40B4-BE49-F238E27FC236}">
                      <a16:creationId xmlns="" xmlns:a16="http://schemas.microsoft.com/office/drawing/2014/main" id="{4615440E-ABEF-338E-B85E-19B8743E6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701" y="1108729"/>
                  <a:ext cx="17174" cy="48659"/>
                </a:xfrm>
                <a:custGeom>
                  <a:avLst/>
                  <a:gdLst>
                    <a:gd name="T0" fmla="*/ 527 w 22898"/>
                    <a:gd name="T1" fmla="*/ 0 h 64878"/>
                    <a:gd name="T2" fmla="*/ 14009 w 22898"/>
                    <a:gd name="T3" fmla="*/ 36903 h 648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898" h="64878">
                      <a:moveTo>
                        <a:pt x="936" y="0"/>
                      </a:moveTo>
                      <a:cubicBezTo>
                        <a:pt x="936" y="0"/>
                        <a:pt x="-7269" y="57055"/>
                        <a:pt x="24903" y="65603"/>
                      </a:cubicBez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55" name="Freeform: Shape 319">
                  <a:extLst>
                    <a:ext uri="{FF2B5EF4-FFF2-40B4-BE49-F238E27FC236}">
                      <a16:creationId xmlns="" xmlns:a16="http://schemas.microsoft.com/office/drawing/2014/main" id="{688A9AE4-F97F-32FC-89D5-C4BCDB0CE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689" y="1273997"/>
                  <a:ext cx="37210" cy="40072"/>
                </a:xfrm>
                <a:custGeom>
                  <a:avLst/>
                  <a:gdLst>
                    <a:gd name="T0" fmla="*/ 0 w 49612"/>
                    <a:gd name="T1" fmla="*/ 0 h 53429"/>
                    <a:gd name="T2" fmla="*/ 28317 w 49612"/>
                    <a:gd name="T3" fmla="*/ 31471 h 534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9612" h="53429">
                      <a:moveTo>
                        <a:pt x="0" y="0"/>
                      </a:moveTo>
                      <a:cubicBezTo>
                        <a:pt x="0" y="0"/>
                        <a:pt x="4809" y="33355"/>
                        <a:pt x="50338" y="55948"/>
                      </a:cubicBez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56" name="Freeform: Shape 320">
                  <a:extLst>
                    <a:ext uri="{FF2B5EF4-FFF2-40B4-BE49-F238E27FC236}">
                      <a16:creationId xmlns="" xmlns:a16="http://schemas.microsoft.com/office/drawing/2014/main" id="{FA8A3084-3434-2566-24C8-8E11C1BC7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3169" y="1200322"/>
                  <a:ext cx="20036" cy="108767"/>
                </a:xfrm>
                <a:custGeom>
                  <a:avLst/>
                  <a:gdLst>
                    <a:gd name="T0" fmla="*/ 15266 w 26714"/>
                    <a:gd name="T1" fmla="*/ 0 h 145021"/>
                    <a:gd name="T2" fmla="*/ 11595 w 26714"/>
                    <a:gd name="T3" fmla="*/ 82113 h 1450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714" h="145021">
                      <a:moveTo>
                        <a:pt x="27138" y="0"/>
                      </a:moveTo>
                      <a:cubicBezTo>
                        <a:pt x="27138" y="0"/>
                        <a:pt x="-29306" y="89036"/>
                        <a:pt x="20612" y="145976"/>
                      </a:cubicBez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85057" name="Freeform: Shape 321">
                  <a:extLst>
                    <a:ext uri="{FF2B5EF4-FFF2-40B4-BE49-F238E27FC236}">
                      <a16:creationId xmlns="" xmlns:a16="http://schemas.microsoft.com/office/drawing/2014/main" id="{58C0FFD5-7644-7F24-942C-49ED6406E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7638" y="1303535"/>
                  <a:ext cx="17174" cy="48659"/>
                </a:xfrm>
                <a:custGeom>
                  <a:avLst/>
                  <a:gdLst>
                    <a:gd name="T0" fmla="*/ 5935 w 22898"/>
                    <a:gd name="T1" fmla="*/ 0 h 64878"/>
                    <a:gd name="T2" fmla="*/ 14801 w 22898"/>
                    <a:gd name="T3" fmla="*/ 38126 h 6487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898" h="64878">
                      <a:moveTo>
                        <a:pt x="10550" y="0"/>
                      </a:moveTo>
                      <a:cubicBezTo>
                        <a:pt x="10550" y="0"/>
                        <a:pt x="-21584" y="41140"/>
                        <a:pt x="26311" y="67778"/>
                      </a:cubicBezTo>
                    </a:path>
                  </a:pathLst>
                </a:custGeom>
                <a:noFill/>
                <a:ln w="11448" cap="rnd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it-IT" sz="1900"/>
                </a:p>
              </p:txBody>
            </p:sp>
            <p:sp>
              <p:nvSpPr>
                <p:cNvPr id="44" name="Freeform: Shape 325">
                  <a:extLst>
                    <a:ext uri="{FF2B5EF4-FFF2-40B4-BE49-F238E27FC236}">
                      <a16:creationId xmlns="" xmlns:a16="http://schemas.microsoft.com/office/drawing/2014/main" id="{92BDB21F-905B-F9F9-AAEC-D111C0DCC34B}"/>
                    </a:ext>
                  </a:extLst>
                </p:cNvPr>
                <p:cNvSpPr/>
                <p:nvPr/>
              </p:nvSpPr>
              <p:spPr>
                <a:xfrm>
                  <a:off x="1001943" y="1301878"/>
                  <a:ext cx="161828" cy="109622"/>
                </a:xfrm>
                <a:custGeom>
                  <a:avLst/>
                  <a:gdLst>
                    <a:gd name="connsiteX0" fmla="*/ 44270 w 217532"/>
                    <a:gd name="connsiteY0" fmla="*/ 76442 h 145021"/>
                    <a:gd name="connsiteX1" fmla="*/ 164142 w 217532"/>
                    <a:gd name="connsiteY1" fmla="*/ 145823 h 145021"/>
                    <a:gd name="connsiteX2" fmla="*/ 169294 w 217532"/>
                    <a:gd name="connsiteY2" fmla="*/ 146281 h 145021"/>
                    <a:gd name="connsiteX3" fmla="*/ 193261 w 217532"/>
                    <a:gd name="connsiteY3" fmla="*/ 133305 h 145021"/>
                    <a:gd name="connsiteX4" fmla="*/ 206084 w 217532"/>
                    <a:gd name="connsiteY4" fmla="*/ 108156 h 145021"/>
                    <a:gd name="connsiteX5" fmla="*/ 220776 w 217532"/>
                    <a:gd name="connsiteY5" fmla="*/ 49956 h 145021"/>
                    <a:gd name="connsiteX6" fmla="*/ 208030 w 217532"/>
                    <a:gd name="connsiteY6" fmla="*/ 71862 h 145021"/>
                    <a:gd name="connsiteX7" fmla="*/ 112926 w 217532"/>
                    <a:gd name="connsiteY7" fmla="*/ 97546 h 145021"/>
                    <a:gd name="connsiteX8" fmla="*/ 0 w 217532"/>
                    <a:gd name="connsiteY8" fmla="*/ 0 h 145021"/>
                    <a:gd name="connsiteX9" fmla="*/ 10991 w 217532"/>
                    <a:gd name="connsiteY9" fmla="*/ 33202 h 145021"/>
                    <a:gd name="connsiteX10" fmla="*/ 44270 w 217532"/>
                    <a:gd name="connsiteY10" fmla="*/ 76442 h 145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7532" h="145021">
                      <a:moveTo>
                        <a:pt x="44270" y="76442"/>
                      </a:moveTo>
                      <a:cubicBezTo>
                        <a:pt x="47399" y="79418"/>
                        <a:pt x="107202" y="135672"/>
                        <a:pt x="164142" y="145823"/>
                      </a:cubicBezTo>
                      <a:cubicBezTo>
                        <a:pt x="165859" y="146128"/>
                        <a:pt x="167576" y="146281"/>
                        <a:pt x="169294" y="146281"/>
                      </a:cubicBezTo>
                      <a:cubicBezTo>
                        <a:pt x="178949" y="146281"/>
                        <a:pt x="187994" y="141511"/>
                        <a:pt x="193261" y="133305"/>
                      </a:cubicBezTo>
                      <a:cubicBezTo>
                        <a:pt x="197802" y="126283"/>
                        <a:pt x="202114" y="117811"/>
                        <a:pt x="206084" y="108156"/>
                      </a:cubicBezTo>
                      <a:cubicBezTo>
                        <a:pt x="213678" y="89684"/>
                        <a:pt x="218639" y="70107"/>
                        <a:pt x="220776" y="49956"/>
                      </a:cubicBezTo>
                      <a:cubicBezTo>
                        <a:pt x="216693" y="58238"/>
                        <a:pt x="212381" y="65489"/>
                        <a:pt x="208030" y="71862"/>
                      </a:cubicBezTo>
                      <a:cubicBezTo>
                        <a:pt x="186964" y="102813"/>
                        <a:pt x="147541" y="111819"/>
                        <a:pt x="112926" y="97546"/>
                      </a:cubicBezTo>
                      <a:cubicBezTo>
                        <a:pt x="40339" y="67626"/>
                        <a:pt x="1336" y="2175"/>
                        <a:pt x="0" y="0"/>
                      </a:cubicBezTo>
                      <a:cubicBezTo>
                        <a:pt x="1603" y="11449"/>
                        <a:pt x="5190" y="22707"/>
                        <a:pt x="10991" y="33202"/>
                      </a:cubicBezTo>
                      <a:cubicBezTo>
                        <a:pt x="19005" y="47705"/>
                        <a:pt x="30187" y="62245"/>
                        <a:pt x="44270" y="76442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3816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CA" sz="1900">
                    <a:solidFill>
                      <a:srgbClr val="000000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</p:grpSp>
        </p:grpSp>
        <p:sp>
          <p:nvSpPr>
            <p:cNvPr id="85044" name="Freeform 137">
              <a:extLst>
                <a:ext uri="{FF2B5EF4-FFF2-40B4-BE49-F238E27FC236}">
                  <a16:creationId xmlns="" xmlns:a16="http://schemas.microsoft.com/office/drawing/2014/main" id="{F7AF931C-3C9C-5C44-D8E9-CEF94FD92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0334" y="2803643"/>
              <a:ext cx="517372" cy="569767"/>
            </a:xfrm>
            <a:custGeom>
              <a:avLst/>
              <a:gdLst>
                <a:gd name="T0" fmla="*/ 47837439 w 1767"/>
                <a:gd name="T1" fmla="*/ 136411624 h 2072"/>
                <a:gd name="T2" fmla="*/ 31205701 w 1767"/>
                <a:gd name="T3" fmla="*/ 138604622 h 2072"/>
                <a:gd name="T4" fmla="*/ 15602850 w 1767"/>
                <a:gd name="T5" fmla="*/ 127186459 h 2072"/>
                <a:gd name="T6" fmla="*/ 15602850 w 1767"/>
                <a:gd name="T7" fmla="*/ 107828680 h 2072"/>
                <a:gd name="T8" fmla="*/ 15602850 w 1767"/>
                <a:gd name="T9" fmla="*/ 105862819 h 2072"/>
                <a:gd name="T10" fmla="*/ 11916538 w 1767"/>
                <a:gd name="T11" fmla="*/ 105862819 h 2072"/>
                <a:gd name="T12" fmla="*/ 6344029 w 1767"/>
                <a:gd name="T13" fmla="*/ 105560336 h 2072"/>
                <a:gd name="T14" fmla="*/ 1285964 w 1767"/>
                <a:gd name="T15" fmla="*/ 97922928 h 2072"/>
                <a:gd name="T16" fmla="*/ 2657717 w 1767"/>
                <a:gd name="T17" fmla="*/ 95049620 h 2072"/>
                <a:gd name="T18" fmla="*/ 14659752 w 1767"/>
                <a:gd name="T19" fmla="*/ 74784394 h 2072"/>
                <a:gd name="T20" fmla="*/ 15431271 w 1767"/>
                <a:gd name="T21" fmla="*/ 72062326 h 2072"/>
                <a:gd name="T22" fmla="*/ 16288580 w 1767"/>
                <a:gd name="T23" fmla="*/ 55502235 h 2072"/>
                <a:gd name="T24" fmla="*/ 51866616 w 1767"/>
                <a:gd name="T25" fmla="*/ 13005922 h 2072"/>
                <a:gd name="T26" fmla="*/ 135710453 w 1767"/>
                <a:gd name="T27" fmla="*/ 34178595 h 2072"/>
                <a:gd name="T28" fmla="*/ 126366135 w 1767"/>
                <a:gd name="T29" fmla="*/ 104350406 h 2072"/>
                <a:gd name="T30" fmla="*/ 124222862 w 1767"/>
                <a:gd name="T31" fmla="*/ 108736127 h 2072"/>
                <a:gd name="T32" fmla="*/ 124308358 w 1767"/>
                <a:gd name="T33" fmla="*/ 139890173 h 2072"/>
                <a:gd name="T34" fmla="*/ 118821639 w 1767"/>
                <a:gd name="T35" fmla="*/ 145863652 h 2072"/>
                <a:gd name="T36" fmla="*/ 63354500 w 1767"/>
                <a:gd name="T37" fmla="*/ 154559473 h 2072"/>
                <a:gd name="T38" fmla="*/ 52895504 w 1767"/>
                <a:gd name="T39" fmla="*/ 156147506 h 2072"/>
                <a:gd name="T40" fmla="*/ 47837439 w 1767"/>
                <a:gd name="T41" fmla="*/ 152517991 h 2072"/>
                <a:gd name="T42" fmla="*/ 47837439 w 1767"/>
                <a:gd name="T43" fmla="*/ 138453381 h 2072"/>
                <a:gd name="T44" fmla="*/ 47837439 w 1767"/>
                <a:gd name="T45" fmla="*/ 136411624 h 2072"/>
                <a:gd name="T46" fmla="*/ 126194556 w 1767"/>
                <a:gd name="T47" fmla="*/ 63517746 h 2072"/>
                <a:gd name="T48" fmla="*/ 125337247 w 1767"/>
                <a:gd name="T49" fmla="*/ 56636545 h 2072"/>
                <a:gd name="T50" fmla="*/ 69184085 w 1767"/>
                <a:gd name="T51" fmla="*/ 24726568 h 2072"/>
                <a:gd name="T52" fmla="*/ 35320667 w 1767"/>
                <a:gd name="T53" fmla="*/ 63139643 h 2072"/>
                <a:gd name="T54" fmla="*/ 45951242 w 1767"/>
                <a:gd name="T55" fmla="*/ 89151486 h 2072"/>
                <a:gd name="T56" fmla="*/ 46465686 w 1767"/>
                <a:gd name="T57" fmla="*/ 91268864 h 2072"/>
                <a:gd name="T58" fmla="*/ 38407039 w 1767"/>
                <a:gd name="T59" fmla="*/ 99359720 h 2072"/>
                <a:gd name="T60" fmla="*/ 36778210 w 1767"/>
                <a:gd name="T61" fmla="*/ 101477098 h 2072"/>
                <a:gd name="T62" fmla="*/ 39435927 w 1767"/>
                <a:gd name="T63" fmla="*/ 102837994 h 2072"/>
                <a:gd name="T64" fmla="*/ 56324741 w 1767"/>
                <a:gd name="T65" fmla="*/ 98830376 h 2072"/>
                <a:gd name="T66" fmla="*/ 58725089 w 1767"/>
                <a:gd name="T67" fmla="*/ 98754755 h 2072"/>
                <a:gd name="T68" fmla="*/ 87015997 w 1767"/>
                <a:gd name="T69" fmla="*/ 103367338 h 2072"/>
                <a:gd name="T70" fmla="*/ 126194556 w 1767"/>
                <a:gd name="T71" fmla="*/ 63517746 h 20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67" h="2072">
                  <a:moveTo>
                    <a:pt x="558" y="1804"/>
                  </a:moveTo>
                  <a:cubicBezTo>
                    <a:pt x="491" y="1814"/>
                    <a:pt x="427" y="1823"/>
                    <a:pt x="364" y="1833"/>
                  </a:cubicBezTo>
                  <a:cubicBezTo>
                    <a:pt x="268" y="1849"/>
                    <a:pt x="183" y="1779"/>
                    <a:pt x="182" y="1682"/>
                  </a:cubicBezTo>
                  <a:cubicBezTo>
                    <a:pt x="181" y="1596"/>
                    <a:pt x="182" y="1511"/>
                    <a:pt x="182" y="1426"/>
                  </a:cubicBezTo>
                  <a:cubicBezTo>
                    <a:pt x="182" y="1418"/>
                    <a:pt x="182" y="1411"/>
                    <a:pt x="182" y="1400"/>
                  </a:cubicBezTo>
                  <a:cubicBezTo>
                    <a:pt x="167" y="1400"/>
                    <a:pt x="153" y="1401"/>
                    <a:pt x="139" y="1400"/>
                  </a:cubicBezTo>
                  <a:cubicBezTo>
                    <a:pt x="118" y="1399"/>
                    <a:pt x="95" y="1401"/>
                    <a:pt x="74" y="1396"/>
                  </a:cubicBezTo>
                  <a:cubicBezTo>
                    <a:pt x="23" y="1385"/>
                    <a:pt x="0" y="1345"/>
                    <a:pt x="15" y="1295"/>
                  </a:cubicBezTo>
                  <a:cubicBezTo>
                    <a:pt x="19" y="1282"/>
                    <a:pt x="25" y="1269"/>
                    <a:pt x="31" y="1257"/>
                  </a:cubicBezTo>
                  <a:cubicBezTo>
                    <a:pt x="78" y="1168"/>
                    <a:pt x="125" y="1079"/>
                    <a:pt x="171" y="989"/>
                  </a:cubicBezTo>
                  <a:cubicBezTo>
                    <a:pt x="176" y="979"/>
                    <a:pt x="179" y="966"/>
                    <a:pt x="180" y="953"/>
                  </a:cubicBezTo>
                  <a:cubicBezTo>
                    <a:pt x="183" y="880"/>
                    <a:pt x="179" y="806"/>
                    <a:pt x="190" y="734"/>
                  </a:cubicBezTo>
                  <a:cubicBezTo>
                    <a:pt x="231" y="477"/>
                    <a:pt x="374" y="290"/>
                    <a:pt x="605" y="172"/>
                  </a:cubicBezTo>
                  <a:cubicBezTo>
                    <a:pt x="938" y="0"/>
                    <a:pt x="1370" y="106"/>
                    <a:pt x="1583" y="452"/>
                  </a:cubicBezTo>
                  <a:cubicBezTo>
                    <a:pt x="1767" y="749"/>
                    <a:pt x="1724" y="1129"/>
                    <a:pt x="1474" y="1380"/>
                  </a:cubicBezTo>
                  <a:cubicBezTo>
                    <a:pt x="1456" y="1397"/>
                    <a:pt x="1449" y="1414"/>
                    <a:pt x="1449" y="1438"/>
                  </a:cubicBezTo>
                  <a:cubicBezTo>
                    <a:pt x="1451" y="1576"/>
                    <a:pt x="1450" y="1713"/>
                    <a:pt x="1450" y="1850"/>
                  </a:cubicBezTo>
                  <a:cubicBezTo>
                    <a:pt x="1450" y="1898"/>
                    <a:pt x="1432" y="1921"/>
                    <a:pt x="1386" y="1929"/>
                  </a:cubicBezTo>
                  <a:cubicBezTo>
                    <a:pt x="1170" y="1967"/>
                    <a:pt x="954" y="2005"/>
                    <a:pt x="739" y="2044"/>
                  </a:cubicBezTo>
                  <a:cubicBezTo>
                    <a:pt x="698" y="2051"/>
                    <a:pt x="657" y="2058"/>
                    <a:pt x="617" y="2065"/>
                  </a:cubicBezTo>
                  <a:cubicBezTo>
                    <a:pt x="581" y="2072"/>
                    <a:pt x="559" y="2054"/>
                    <a:pt x="558" y="2017"/>
                  </a:cubicBezTo>
                  <a:cubicBezTo>
                    <a:pt x="558" y="1955"/>
                    <a:pt x="558" y="1893"/>
                    <a:pt x="558" y="1831"/>
                  </a:cubicBezTo>
                  <a:cubicBezTo>
                    <a:pt x="558" y="1823"/>
                    <a:pt x="558" y="1815"/>
                    <a:pt x="558" y="1804"/>
                  </a:cubicBezTo>
                  <a:close/>
                  <a:moveTo>
                    <a:pt x="1472" y="840"/>
                  </a:moveTo>
                  <a:cubicBezTo>
                    <a:pt x="1469" y="810"/>
                    <a:pt x="1467" y="779"/>
                    <a:pt x="1462" y="749"/>
                  </a:cubicBezTo>
                  <a:cubicBezTo>
                    <a:pt x="1410" y="443"/>
                    <a:pt x="1107" y="248"/>
                    <a:pt x="807" y="327"/>
                  </a:cubicBezTo>
                  <a:cubicBezTo>
                    <a:pt x="576" y="388"/>
                    <a:pt x="414" y="596"/>
                    <a:pt x="412" y="835"/>
                  </a:cubicBezTo>
                  <a:cubicBezTo>
                    <a:pt x="411" y="965"/>
                    <a:pt x="454" y="1079"/>
                    <a:pt x="536" y="1179"/>
                  </a:cubicBezTo>
                  <a:cubicBezTo>
                    <a:pt x="543" y="1188"/>
                    <a:pt x="549" y="1195"/>
                    <a:pt x="542" y="1207"/>
                  </a:cubicBezTo>
                  <a:cubicBezTo>
                    <a:pt x="520" y="1251"/>
                    <a:pt x="491" y="1288"/>
                    <a:pt x="448" y="1314"/>
                  </a:cubicBezTo>
                  <a:cubicBezTo>
                    <a:pt x="437" y="1320"/>
                    <a:pt x="425" y="1326"/>
                    <a:pt x="429" y="1342"/>
                  </a:cubicBezTo>
                  <a:cubicBezTo>
                    <a:pt x="433" y="1359"/>
                    <a:pt x="447" y="1359"/>
                    <a:pt x="460" y="1360"/>
                  </a:cubicBezTo>
                  <a:cubicBezTo>
                    <a:pt x="532" y="1366"/>
                    <a:pt x="598" y="1348"/>
                    <a:pt x="657" y="1307"/>
                  </a:cubicBezTo>
                  <a:cubicBezTo>
                    <a:pt x="667" y="1300"/>
                    <a:pt x="675" y="1300"/>
                    <a:pt x="685" y="1306"/>
                  </a:cubicBezTo>
                  <a:cubicBezTo>
                    <a:pt x="789" y="1363"/>
                    <a:pt x="899" y="1383"/>
                    <a:pt x="1015" y="1367"/>
                  </a:cubicBezTo>
                  <a:cubicBezTo>
                    <a:pt x="1278" y="1330"/>
                    <a:pt x="1470" y="1107"/>
                    <a:pt x="1472" y="8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9009" tIns="64504" rIns="129009" bIns="64504"/>
            <a:lstStyle/>
            <a:p>
              <a:endParaRPr lang="it-IT" sz="1900"/>
            </a:p>
          </p:txBody>
        </p:sp>
        <p:sp>
          <p:nvSpPr>
            <p:cNvPr id="31" name="Oval 220">
              <a:extLst>
                <a:ext uri="{FF2B5EF4-FFF2-40B4-BE49-F238E27FC236}">
                  <a16:creationId xmlns="" xmlns:a16="http://schemas.microsoft.com/office/drawing/2014/main" id="{D1DABBDF-93FA-E5CB-2245-D225C1FCE090}"/>
                </a:ext>
              </a:extLst>
            </p:cNvPr>
            <p:cNvSpPr/>
            <p:nvPr/>
          </p:nvSpPr>
          <p:spPr>
            <a:xfrm>
              <a:off x="6816931" y="3467090"/>
              <a:ext cx="486602" cy="48744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94">
                <a:defRPr/>
              </a:pPr>
              <a:endParaRPr lang="en-US" sz="2100">
                <a:solidFill>
                  <a:srgbClr val="FFFFFF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</p:grpSp>
      <p:sp>
        <p:nvSpPr>
          <p:cNvPr id="84996" name="Text Placeholder 3">
            <a:extLst>
              <a:ext uri="{FF2B5EF4-FFF2-40B4-BE49-F238E27FC236}">
                <a16:creationId xmlns="" xmlns:a16="http://schemas.microsoft.com/office/drawing/2014/main" id="{91321633-1CA9-6B71-4683-8AF0E12DF1F3}"/>
              </a:ext>
            </a:extLst>
          </p:cNvPr>
          <p:cNvSpPr txBox="1">
            <a:spLocks/>
          </p:cNvSpPr>
          <p:nvPr/>
        </p:nvSpPr>
        <p:spPr bwMode="auto">
          <a:xfrm>
            <a:off x="248581" y="5234323"/>
            <a:ext cx="6070012" cy="3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59"/>
              </a:spcBef>
            </a:pPr>
            <a:r>
              <a:rPr lang="en-US" altLang="it-IT" sz="1700" b="1">
                <a:solidFill>
                  <a:srgbClr val="001965"/>
                </a:solidFill>
                <a:latin typeface="Calibri" panose="020F0502020204030204" pitchFamily="34" charset="0"/>
              </a:rPr>
              <a:t>AP/NTS</a:t>
            </a:r>
            <a:r>
              <a:rPr lang="en-US" altLang="it-IT" sz="1700">
                <a:solidFill>
                  <a:srgbClr val="001965"/>
                </a:solidFill>
                <a:latin typeface="Calibri" panose="020F0502020204030204" pitchFamily="34" charset="0"/>
              </a:rPr>
              <a:t>, area postrema/nucleus of the solitary tract; </a:t>
            </a:r>
            <a:r>
              <a:rPr lang="en-US" altLang="it-IT" sz="1700" b="1">
                <a:solidFill>
                  <a:srgbClr val="001965"/>
                </a:solidFill>
                <a:latin typeface="Calibri" panose="020F0502020204030204" pitchFamily="34" charset="0"/>
              </a:rPr>
              <a:t>PB</a:t>
            </a:r>
            <a:r>
              <a:rPr lang="en-US" altLang="it-IT" sz="1700">
                <a:solidFill>
                  <a:srgbClr val="001965"/>
                </a:solidFill>
                <a:latin typeface="Calibri" panose="020F0502020204030204" pitchFamily="34" charset="0"/>
              </a:rPr>
              <a:t>, parabrachial nucleus; </a:t>
            </a:r>
            <a:r>
              <a:rPr lang="en-US" altLang="it-IT" sz="1700" b="1">
                <a:solidFill>
                  <a:srgbClr val="001965"/>
                </a:solidFill>
                <a:latin typeface="Calibri" panose="020F0502020204030204" pitchFamily="34" charset="0"/>
              </a:rPr>
              <a:t>HYP</a:t>
            </a:r>
            <a:r>
              <a:rPr lang="en-US" altLang="it-IT" sz="1700">
                <a:solidFill>
                  <a:srgbClr val="001965"/>
                </a:solidFill>
                <a:latin typeface="Calibri" panose="020F0502020204030204" pitchFamily="34" charset="0"/>
              </a:rPr>
              <a:t>, hypothalamus </a:t>
            </a:r>
          </a:p>
        </p:txBody>
      </p:sp>
      <p:grpSp>
        <p:nvGrpSpPr>
          <p:cNvPr id="84997" name="Group 193">
            <a:extLst>
              <a:ext uri="{FF2B5EF4-FFF2-40B4-BE49-F238E27FC236}">
                <a16:creationId xmlns="" xmlns:a16="http://schemas.microsoft.com/office/drawing/2014/main" id="{34FC6016-C192-962A-6A3C-A8FF0E0043E5}"/>
              </a:ext>
            </a:extLst>
          </p:cNvPr>
          <p:cNvGrpSpPr>
            <a:grpSpLocks/>
          </p:cNvGrpSpPr>
          <p:nvPr/>
        </p:nvGrpSpPr>
        <p:grpSpPr bwMode="auto">
          <a:xfrm>
            <a:off x="141087" y="1870581"/>
            <a:ext cx="6290040" cy="3020982"/>
            <a:chOff x="907010" y="3715383"/>
            <a:chExt cx="6074669" cy="2468444"/>
          </a:xfrm>
        </p:grpSpPr>
        <p:grpSp>
          <p:nvGrpSpPr>
            <p:cNvPr id="85000" name="Group 194">
              <a:extLst>
                <a:ext uri="{FF2B5EF4-FFF2-40B4-BE49-F238E27FC236}">
                  <a16:creationId xmlns="" xmlns:a16="http://schemas.microsoft.com/office/drawing/2014/main" id="{939C9E42-B1B0-1A19-D310-BC8C86390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010" y="3715383"/>
              <a:ext cx="6074669" cy="2468444"/>
              <a:chOff x="907010" y="3715383"/>
              <a:chExt cx="6074669" cy="2468444"/>
            </a:xfrm>
          </p:grpSpPr>
          <p:grpSp>
            <p:nvGrpSpPr>
              <p:cNvPr id="85002" name="Group 196">
                <a:extLst>
                  <a:ext uri="{FF2B5EF4-FFF2-40B4-BE49-F238E27FC236}">
                    <a16:creationId xmlns="" xmlns:a16="http://schemas.microsoft.com/office/drawing/2014/main" id="{3C6698DF-9A68-313F-F445-74CCA58ACD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010" y="3715383"/>
                <a:ext cx="6074669" cy="2468444"/>
                <a:chOff x="310635" y="2803625"/>
                <a:chExt cx="5301340" cy="2154202"/>
              </a:xfrm>
            </p:grpSpPr>
            <p:grpSp>
              <p:nvGrpSpPr>
                <p:cNvPr id="91" name="Group 4">
                  <a:extLst>
                    <a:ext uri="{FF2B5EF4-FFF2-40B4-BE49-F238E27FC236}">
                      <a16:creationId xmlns="" xmlns:a16="http://schemas.microsoft.com/office/drawing/2014/main" id="{8895B58C-7E24-203B-2286-7EA08245FCC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400936" y="2803625"/>
                  <a:ext cx="4006205" cy="1740465"/>
                  <a:chOff x="1079" y="1295"/>
                  <a:chExt cx="3553" cy="1544"/>
                </a:xfrm>
                <a:solidFill>
                  <a:schemeClr val="bg2">
                    <a:lumMod val="60000"/>
                    <a:lumOff val="40000"/>
                  </a:schemeClr>
                </a:solidFill>
              </p:grpSpPr>
              <p:grpSp>
                <p:nvGrpSpPr>
                  <p:cNvPr id="101" name="Group 5">
                    <a:extLst>
                      <a:ext uri="{FF2B5EF4-FFF2-40B4-BE49-F238E27FC236}">
                        <a16:creationId xmlns="" xmlns:a16="http://schemas.microsoft.com/office/drawing/2014/main" id="{B062134A-961F-7395-E0BE-5AB5B60209F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79" y="1295"/>
                    <a:ext cx="3529" cy="1544"/>
                    <a:chOff x="1079" y="1295"/>
                    <a:chExt cx="3529" cy="1544"/>
                  </a:xfrm>
                  <a:grpFill/>
                </p:grpSpPr>
                <p:sp>
                  <p:nvSpPr>
                    <p:cNvPr id="108" name="Freeform 6">
                      <a:extLst>
                        <a:ext uri="{FF2B5EF4-FFF2-40B4-BE49-F238E27FC236}">
                          <a16:creationId xmlns="" xmlns:a16="http://schemas.microsoft.com/office/drawing/2014/main" id="{F6426C2B-0D98-AD81-07A5-684888A528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79" y="1295"/>
                      <a:ext cx="3529" cy="1544"/>
                    </a:xfrm>
                    <a:custGeom>
                      <a:avLst/>
                      <a:gdLst>
                        <a:gd name="T0" fmla="*/ 1476 w 1494"/>
                        <a:gd name="T1" fmla="*/ 594 h 654"/>
                        <a:gd name="T2" fmla="*/ 1359 w 1494"/>
                        <a:gd name="T3" fmla="*/ 621 h 654"/>
                        <a:gd name="T4" fmla="*/ 1173 w 1494"/>
                        <a:gd name="T5" fmla="*/ 629 h 654"/>
                        <a:gd name="T6" fmla="*/ 1100 w 1494"/>
                        <a:gd name="T7" fmla="*/ 624 h 654"/>
                        <a:gd name="T8" fmla="*/ 1007 w 1494"/>
                        <a:gd name="T9" fmla="*/ 548 h 654"/>
                        <a:gd name="T10" fmla="*/ 1018 w 1494"/>
                        <a:gd name="T11" fmla="*/ 523 h 654"/>
                        <a:gd name="T12" fmla="*/ 961 w 1494"/>
                        <a:gd name="T13" fmla="*/ 515 h 654"/>
                        <a:gd name="T14" fmla="*/ 961 w 1494"/>
                        <a:gd name="T15" fmla="*/ 550 h 654"/>
                        <a:gd name="T16" fmla="*/ 863 w 1494"/>
                        <a:gd name="T17" fmla="*/ 632 h 654"/>
                        <a:gd name="T18" fmla="*/ 699 w 1494"/>
                        <a:gd name="T19" fmla="*/ 629 h 654"/>
                        <a:gd name="T20" fmla="*/ 587 w 1494"/>
                        <a:gd name="T21" fmla="*/ 578 h 654"/>
                        <a:gd name="T22" fmla="*/ 504 w 1494"/>
                        <a:gd name="T23" fmla="*/ 580 h 654"/>
                        <a:gd name="T24" fmla="*/ 347 w 1494"/>
                        <a:gd name="T25" fmla="*/ 477 h 654"/>
                        <a:gd name="T26" fmla="*/ 52 w 1494"/>
                        <a:gd name="T27" fmla="*/ 292 h 654"/>
                        <a:gd name="T28" fmla="*/ 68 w 1494"/>
                        <a:gd name="T29" fmla="*/ 146 h 654"/>
                        <a:gd name="T30" fmla="*/ 255 w 1494"/>
                        <a:gd name="T31" fmla="*/ 123 h 654"/>
                        <a:gd name="T32" fmla="*/ 304 w 1494"/>
                        <a:gd name="T33" fmla="*/ 171 h 654"/>
                        <a:gd name="T34" fmla="*/ 306 w 1494"/>
                        <a:gd name="T35" fmla="*/ 178 h 654"/>
                        <a:gd name="T36" fmla="*/ 303 w 1494"/>
                        <a:gd name="T37" fmla="*/ 148 h 654"/>
                        <a:gd name="T38" fmla="*/ 328 w 1494"/>
                        <a:gd name="T39" fmla="*/ 112 h 654"/>
                        <a:gd name="T40" fmla="*/ 1001 w 1494"/>
                        <a:gd name="T41" fmla="*/ 31 h 654"/>
                        <a:gd name="T42" fmla="*/ 1024 w 1494"/>
                        <a:gd name="T43" fmla="*/ 98 h 654"/>
                        <a:gd name="T44" fmla="*/ 1017 w 1494"/>
                        <a:gd name="T45" fmla="*/ 104 h 654"/>
                        <a:gd name="T46" fmla="*/ 1021 w 1494"/>
                        <a:gd name="T47" fmla="*/ 100 h 654"/>
                        <a:gd name="T48" fmla="*/ 1141 w 1494"/>
                        <a:gd name="T49" fmla="*/ 113 h 654"/>
                        <a:gd name="T50" fmla="*/ 1144 w 1494"/>
                        <a:gd name="T51" fmla="*/ 121 h 654"/>
                        <a:gd name="T52" fmla="*/ 1158 w 1494"/>
                        <a:gd name="T53" fmla="*/ 102 h 654"/>
                        <a:gd name="T54" fmla="*/ 1203 w 1494"/>
                        <a:gd name="T55" fmla="*/ 106 h 654"/>
                        <a:gd name="T56" fmla="*/ 1185 w 1494"/>
                        <a:gd name="T57" fmla="*/ 208 h 654"/>
                        <a:gd name="T58" fmla="*/ 1178 w 1494"/>
                        <a:gd name="T59" fmla="*/ 201 h 654"/>
                        <a:gd name="T60" fmla="*/ 1174 w 1494"/>
                        <a:gd name="T61" fmla="*/ 219 h 654"/>
                        <a:gd name="T62" fmla="*/ 1158 w 1494"/>
                        <a:gd name="T63" fmla="*/ 269 h 654"/>
                        <a:gd name="T64" fmla="*/ 1177 w 1494"/>
                        <a:gd name="T65" fmla="*/ 323 h 654"/>
                        <a:gd name="T66" fmla="*/ 1218 w 1494"/>
                        <a:gd name="T67" fmla="*/ 375 h 654"/>
                        <a:gd name="T68" fmla="*/ 1237 w 1494"/>
                        <a:gd name="T69" fmla="*/ 375 h 654"/>
                        <a:gd name="T70" fmla="*/ 1345 w 1494"/>
                        <a:gd name="T71" fmla="*/ 404 h 654"/>
                        <a:gd name="T72" fmla="*/ 1398 w 1494"/>
                        <a:gd name="T73" fmla="*/ 404 h 654"/>
                        <a:gd name="T74" fmla="*/ 1494 w 1494"/>
                        <a:gd name="T75" fmla="*/ 446 h 6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94" h="654">
                          <a:moveTo>
                            <a:pt x="1476" y="594"/>
                          </a:moveTo>
                          <a:cubicBezTo>
                            <a:pt x="1474" y="588"/>
                            <a:pt x="1379" y="616"/>
                            <a:pt x="1359" y="621"/>
                          </a:cubicBezTo>
                          <a:cubicBezTo>
                            <a:pt x="1291" y="638"/>
                            <a:pt x="1173" y="629"/>
                            <a:pt x="1173" y="629"/>
                          </a:cubicBezTo>
                          <a:cubicBezTo>
                            <a:pt x="1149" y="635"/>
                            <a:pt x="1124" y="635"/>
                            <a:pt x="1100" y="624"/>
                          </a:cubicBezTo>
                          <a:cubicBezTo>
                            <a:pt x="1097" y="621"/>
                            <a:pt x="1005" y="586"/>
                            <a:pt x="1007" y="548"/>
                          </a:cubicBezTo>
                          <a:cubicBezTo>
                            <a:pt x="1007" y="542"/>
                            <a:pt x="1019" y="529"/>
                            <a:pt x="1018" y="523"/>
                          </a:cubicBezTo>
                          <a:cubicBezTo>
                            <a:pt x="1012" y="489"/>
                            <a:pt x="968" y="489"/>
                            <a:pt x="961" y="515"/>
                          </a:cubicBezTo>
                          <a:cubicBezTo>
                            <a:pt x="957" y="528"/>
                            <a:pt x="971" y="539"/>
                            <a:pt x="961" y="550"/>
                          </a:cubicBezTo>
                          <a:cubicBezTo>
                            <a:pt x="955" y="559"/>
                            <a:pt x="874" y="627"/>
                            <a:pt x="863" y="632"/>
                          </a:cubicBezTo>
                          <a:cubicBezTo>
                            <a:pt x="835" y="649"/>
                            <a:pt x="765" y="654"/>
                            <a:pt x="699" y="629"/>
                          </a:cubicBezTo>
                          <a:cubicBezTo>
                            <a:pt x="688" y="626"/>
                            <a:pt x="631" y="583"/>
                            <a:pt x="587" y="578"/>
                          </a:cubicBezTo>
                          <a:cubicBezTo>
                            <a:pt x="564" y="574"/>
                            <a:pt x="523" y="586"/>
                            <a:pt x="504" y="580"/>
                          </a:cubicBezTo>
                          <a:cubicBezTo>
                            <a:pt x="494" y="577"/>
                            <a:pt x="378" y="525"/>
                            <a:pt x="347" y="477"/>
                          </a:cubicBezTo>
                          <a:cubicBezTo>
                            <a:pt x="338" y="462"/>
                            <a:pt x="104" y="371"/>
                            <a:pt x="52" y="292"/>
                          </a:cubicBezTo>
                          <a:cubicBezTo>
                            <a:pt x="0" y="213"/>
                            <a:pt x="29" y="172"/>
                            <a:pt x="68" y="146"/>
                          </a:cubicBezTo>
                          <a:cubicBezTo>
                            <a:pt x="89" y="132"/>
                            <a:pt x="213" y="101"/>
                            <a:pt x="255" y="123"/>
                          </a:cubicBezTo>
                          <a:cubicBezTo>
                            <a:pt x="300" y="147"/>
                            <a:pt x="304" y="171"/>
                            <a:pt x="304" y="171"/>
                          </a:cubicBezTo>
                          <a:cubicBezTo>
                            <a:pt x="306" y="178"/>
                            <a:pt x="306" y="178"/>
                            <a:pt x="306" y="178"/>
                          </a:cubicBezTo>
                          <a:cubicBezTo>
                            <a:pt x="303" y="167"/>
                            <a:pt x="302" y="157"/>
                            <a:pt x="303" y="148"/>
                          </a:cubicBezTo>
                          <a:cubicBezTo>
                            <a:pt x="303" y="132"/>
                            <a:pt x="317" y="121"/>
                            <a:pt x="328" y="112"/>
                          </a:cubicBezTo>
                          <a:cubicBezTo>
                            <a:pt x="387" y="64"/>
                            <a:pt x="908" y="0"/>
                            <a:pt x="1001" y="31"/>
                          </a:cubicBezTo>
                          <a:cubicBezTo>
                            <a:pt x="1085" y="59"/>
                            <a:pt x="1024" y="98"/>
                            <a:pt x="1024" y="98"/>
                          </a:cubicBezTo>
                          <a:cubicBezTo>
                            <a:pt x="1017" y="104"/>
                            <a:pt x="1017" y="104"/>
                            <a:pt x="1017" y="104"/>
                          </a:cubicBezTo>
                          <a:cubicBezTo>
                            <a:pt x="1018" y="103"/>
                            <a:pt x="1019" y="102"/>
                            <a:pt x="1021" y="100"/>
                          </a:cubicBezTo>
                          <a:cubicBezTo>
                            <a:pt x="1062" y="68"/>
                            <a:pt x="1146" y="81"/>
                            <a:pt x="1141" y="113"/>
                          </a:cubicBezTo>
                          <a:cubicBezTo>
                            <a:pt x="1141" y="118"/>
                            <a:pt x="1141" y="118"/>
                            <a:pt x="1144" y="121"/>
                          </a:cubicBezTo>
                          <a:cubicBezTo>
                            <a:pt x="1144" y="121"/>
                            <a:pt x="1152" y="110"/>
                            <a:pt x="1158" y="102"/>
                          </a:cubicBezTo>
                          <a:cubicBezTo>
                            <a:pt x="1178" y="75"/>
                            <a:pt x="1194" y="87"/>
                            <a:pt x="1203" y="106"/>
                          </a:cubicBezTo>
                          <a:cubicBezTo>
                            <a:pt x="1223" y="146"/>
                            <a:pt x="1189" y="208"/>
                            <a:pt x="1185" y="208"/>
                          </a:cubicBezTo>
                          <a:cubicBezTo>
                            <a:pt x="1181" y="208"/>
                            <a:pt x="1181" y="199"/>
                            <a:pt x="1178" y="201"/>
                          </a:cubicBezTo>
                          <a:cubicBezTo>
                            <a:pt x="1178" y="204"/>
                            <a:pt x="1179" y="208"/>
                            <a:pt x="1174" y="219"/>
                          </a:cubicBezTo>
                          <a:cubicBezTo>
                            <a:pt x="1168" y="228"/>
                            <a:pt x="1160" y="241"/>
                            <a:pt x="1158" y="269"/>
                          </a:cubicBezTo>
                          <a:cubicBezTo>
                            <a:pt x="1158" y="296"/>
                            <a:pt x="1177" y="323"/>
                            <a:pt x="1177" y="323"/>
                          </a:cubicBezTo>
                          <a:cubicBezTo>
                            <a:pt x="1223" y="347"/>
                            <a:pt x="1218" y="375"/>
                            <a:pt x="1218" y="375"/>
                          </a:cubicBezTo>
                          <a:cubicBezTo>
                            <a:pt x="1220" y="380"/>
                            <a:pt x="1208" y="385"/>
                            <a:pt x="1237" y="375"/>
                          </a:cubicBezTo>
                          <a:cubicBezTo>
                            <a:pt x="1263" y="365"/>
                            <a:pt x="1323" y="377"/>
                            <a:pt x="1345" y="404"/>
                          </a:cubicBezTo>
                          <a:cubicBezTo>
                            <a:pt x="1353" y="412"/>
                            <a:pt x="1364" y="387"/>
                            <a:pt x="1398" y="404"/>
                          </a:cubicBezTo>
                          <a:cubicBezTo>
                            <a:pt x="1439" y="425"/>
                            <a:pt x="1494" y="446"/>
                            <a:pt x="1494" y="446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09" name="Freeform 8">
                      <a:extLst>
                        <a:ext uri="{FF2B5EF4-FFF2-40B4-BE49-F238E27FC236}">
                          <a16:creationId xmlns="" xmlns:a16="http://schemas.microsoft.com/office/drawing/2014/main" id="{7E45E9AA-E59F-8A2D-C1C3-C11315BB227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73" y="1864"/>
                      <a:ext cx="411" cy="321"/>
                    </a:xfrm>
                    <a:custGeom>
                      <a:avLst/>
                      <a:gdLst>
                        <a:gd name="T0" fmla="*/ 119 w 174"/>
                        <a:gd name="T1" fmla="*/ 10 h 136"/>
                        <a:gd name="T2" fmla="*/ 73 w 174"/>
                        <a:gd name="T3" fmla="*/ 14 h 136"/>
                        <a:gd name="T4" fmla="*/ 68 w 174"/>
                        <a:gd name="T5" fmla="*/ 5 h 136"/>
                        <a:gd name="T6" fmla="*/ 43 w 174"/>
                        <a:gd name="T7" fmla="*/ 46 h 136"/>
                        <a:gd name="T8" fmla="*/ 24 w 174"/>
                        <a:gd name="T9" fmla="*/ 71 h 136"/>
                        <a:gd name="T10" fmla="*/ 3 w 174"/>
                        <a:gd name="T11" fmla="*/ 112 h 136"/>
                        <a:gd name="T12" fmla="*/ 8 w 174"/>
                        <a:gd name="T13" fmla="*/ 136 h 136"/>
                        <a:gd name="T14" fmla="*/ 24 w 174"/>
                        <a:gd name="T15" fmla="*/ 123 h 136"/>
                        <a:gd name="T16" fmla="*/ 41 w 174"/>
                        <a:gd name="T17" fmla="*/ 77 h 136"/>
                        <a:gd name="T18" fmla="*/ 68 w 174"/>
                        <a:gd name="T19" fmla="*/ 41 h 136"/>
                        <a:gd name="T20" fmla="*/ 116 w 174"/>
                        <a:gd name="T21" fmla="*/ 12 h 136"/>
                        <a:gd name="T22" fmla="*/ 123 w 174"/>
                        <a:gd name="T23" fmla="*/ 9 h 136"/>
                        <a:gd name="T24" fmla="*/ 174 w 174"/>
                        <a:gd name="T25" fmla="*/ 0 h 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74" h="136">
                          <a:moveTo>
                            <a:pt x="119" y="10"/>
                          </a:moveTo>
                          <a:cubicBezTo>
                            <a:pt x="108" y="13"/>
                            <a:pt x="80" y="25"/>
                            <a:pt x="73" y="14"/>
                          </a:cubicBezTo>
                          <a:cubicBezTo>
                            <a:pt x="68" y="5"/>
                            <a:pt x="68" y="5"/>
                            <a:pt x="68" y="5"/>
                          </a:cubicBezTo>
                          <a:cubicBezTo>
                            <a:pt x="68" y="5"/>
                            <a:pt x="46" y="41"/>
                            <a:pt x="43" y="46"/>
                          </a:cubicBezTo>
                          <a:cubicBezTo>
                            <a:pt x="41" y="52"/>
                            <a:pt x="32" y="60"/>
                            <a:pt x="24" y="71"/>
                          </a:cubicBezTo>
                          <a:cubicBezTo>
                            <a:pt x="16" y="79"/>
                            <a:pt x="6" y="98"/>
                            <a:pt x="3" y="112"/>
                          </a:cubicBezTo>
                          <a:cubicBezTo>
                            <a:pt x="0" y="128"/>
                            <a:pt x="0" y="136"/>
                            <a:pt x="8" y="136"/>
                          </a:cubicBezTo>
                          <a:cubicBezTo>
                            <a:pt x="16" y="136"/>
                            <a:pt x="22" y="128"/>
                            <a:pt x="24" y="123"/>
                          </a:cubicBezTo>
                          <a:cubicBezTo>
                            <a:pt x="24" y="118"/>
                            <a:pt x="38" y="85"/>
                            <a:pt x="41" y="77"/>
                          </a:cubicBezTo>
                          <a:cubicBezTo>
                            <a:pt x="43" y="69"/>
                            <a:pt x="54" y="52"/>
                            <a:pt x="68" y="41"/>
                          </a:cubicBezTo>
                          <a:cubicBezTo>
                            <a:pt x="81" y="33"/>
                            <a:pt x="108" y="15"/>
                            <a:pt x="116" y="12"/>
                          </a:cubicBezTo>
                          <a:cubicBezTo>
                            <a:pt x="123" y="9"/>
                            <a:pt x="123" y="9"/>
                            <a:pt x="123" y="9"/>
                          </a:cubicBezTo>
                          <a:cubicBezTo>
                            <a:pt x="144" y="6"/>
                            <a:pt x="155" y="3"/>
                            <a:pt x="174" y="0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10" name="Freeform 9">
                      <a:extLst>
                        <a:ext uri="{FF2B5EF4-FFF2-40B4-BE49-F238E27FC236}">
                          <a16:creationId xmlns="" xmlns:a16="http://schemas.microsoft.com/office/drawing/2014/main" id="{B783B166-CE0B-4B70-22C4-A2AB10BE71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17" y="1552"/>
                      <a:ext cx="1030" cy="524"/>
                    </a:xfrm>
                    <a:custGeom>
                      <a:avLst/>
                      <a:gdLst>
                        <a:gd name="T0" fmla="*/ 208 w 436"/>
                        <a:gd name="T1" fmla="*/ 97 h 222"/>
                        <a:gd name="T2" fmla="*/ 93 w 436"/>
                        <a:gd name="T3" fmla="*/ 156 h 222"/>
                        <a:gd name="T4" fmla="*/ 31 w 436"/>
                        <a:gd name="T5" fmla="*/ 193 h 222"/>
                        <a:gd name="T6" fmla="*/ 222 w 436"/>
                        <a:gd name="T7" fmla="*/ 69 h 222"/>
                        <a:gd name="T8" fmla="*/ 427 w 436"/>
                        <a:gd name="T9" fmla="*/ 42 h 222"/>
                        <a:gd name="T10" fmla="*/ 420 w 436"/>
                        <a:gd name="T11" fmla="*/ 71 h 222"/>
                        <a:gd name="T12" fmla="*/ 292 w 436"/>
                        <a:gd name="T13" fmla="*/ 65 h 222"/>
                        <a:gd name="T14" fmla="*/ 208 w 436"/>
                        <a:gd name="T15" fmla="*/ 97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36" h="222">
                          <a:moveTo>
                            <a:pt x="208" y="97"/>
                          </a:moveTo>
                          <a:cubicBezTo>
                            <a:pt x="203" y="99"/>
                            <a:pt x="142" y="126"/>
                            <a:pt x="93" y="156"/>
                          </a:cubicBezTo>
                          <a:cubicBezTo>
                            <a:pt x="59" y="178"/>
                            <a:pt x="41" y="222"/>
                            <a:pt x="31" y="193"/>
                          </a:cubicBezTo>
                          <a:cubicBezTo>
                            <a:pt x="0" y="106"/>
                            <a:pt x="198" y="80"/>
                            <a:pt x="222" y="69"/>
                          </a:cubicBezTo>
                          <a:cubicBezTo>
                            <a:pt x="236" y="64"/>
                            <a:pt x="381" y="0"/>
                            <a:pt x="427" y="42"/>
                          </a:cubicBezTo>
                          <a:cubicBezTo>
                            <a:pt x="436" y="51"/>
                            <a:pt x="432" y="67"/>
                            <a:pt x="420" y="71"/>
                          </a:cubicBezTo>
                          <a:cubicBezTo>
                            <a:pt x="410" y="76"/>
                            <a:pt x="354" y="39"/>
                            <a:pt x="292" y="65"/>
                          </a:cubicBezTo>
                          <a:lnTo>
                            <a:pt x="208" y="97"/>
                          </a:lnTo>
                          <a:close/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11" name="Freeform 10">
                      <a:extLst>
                        <a:ext uri="{FF2B5EF4-FFF2-40B4-BE49-F238E27FC236}">
                          <a16:creationId xmlns="" xmlns:a16="http://schemas.microsoft.com/office/drawing/2014/main" id="{620C57A8-3122-079F-F728-D464FDF0751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21" y="1727"/>
                      <a:ext cx="232" cy="373"/>
                    </a:xfrm>
                    <a:custGeom>
                      <a:avLst/>
                      <a:gdLst>
                        <a:gd name="T0" fmla="*/ 38 w 98"/>
                        <a:gd name="T1" fmla="*/ 23 h 158"/>
                        <a:gd name="T2" fmla="*/ 43 w 98"/>
                        <a:gd name="T3" fmla="*/ 40 h 158"/>
                        <a:gd name="T4" fmla="*/ 22 w 98"/>
                        <a:gd name="T5" fmla="*/ 72 h 158"/>
                        <a:gd name="T6" fmla="*/ 23 w 98"/>
                        <a:gd name="T7" fmla="*/ 108 h 158"/>
                        <a:gd name="T8" fmla="*/ 32 w 98"/>
                        <a:gd name="T9" fmla="*/ 149 h 158"/>
                        <a:gd name="T10" fmla="*/ 43 w 98"/>
                        <a:gd name="T11" fmla="*/ 93 h 158"/>
                        <a:gd name="T12" fmla="*/ 79 w 98"/>
                        <a:gd name="T13" fmla="*/ 20 h 158"/>
                        <a:gd name="T14" fmla="*/ 98 w 98"/>
                        <a:gd name="T15" fmla="*/ 0 h 1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8" h="158">
                          <a:moveTo>
                            <a:pt x="38" y="23"/>
                          </a:moveTo>
                          <a:cubicBezTo>
                            <a:pt x="40" y="23"/>
                            <a:pt x="43" y="35"/>
                            <a:pt x="43" y="40"/>
                          </a:cubicBezTo>
                          <a:cubicBezTo>
                            <a:pt x="44" y="52"/>
                            <a:pt x="23" y="56"/>
                            <a:pt x="22" y="72"/>
                          </a:cubicBezTo>
                          <a:cubicBezTo>
                            <a:pt x="21" y="80"/>
                            <a:pt x="23" y="104"/>
                            <a:pt x="23" y="108"/>
                          </a:cubicBezTo>
                          <a:cubicBezTo>
                            <a:pt x="20" y="116"/>
                            <a:pt x="0" y="158"/>
                            <a:pt x="32" y="149"/>
                          </a:cubicBezTo>
                          <a:cubicBezTo>
                            <a:pt x="27" y="151"/>
                            <a:pt x="35" y="104"/>
                            <a:pt x="43" y="93"/>
                          </a:cubicBezTo>
                          <a:cubicBezTo>
                            <a:pt x="57" y="72"/>
                            <a:pt x="65" y="42"/>
                            <a:pt x="79" y="20"/>
                          </a:cubicBezTo>
                          <a:cubicBezTo>
                            <a:pt x="89" y="4"/>
                            <a:pt x="98" y="0"/>
                            <a:pt x="98" y="0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12" name="Freeform 11">
                      <a:extLst>
                        <a:ext uri="{FF2B5EF4-FFF2-40B4-BE49-F238E27FC236}">
                          <a16:creationId xmlns="" xmlns:a16="http://schemas.microsoft.com/office/drawing/2014/main" id="{A023D5AD-CEF2-43AE-95E1-0583B85A21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74" y="1942"/>
                      <a:ext cx="461" cy="418"/>
                    </a:xfrm>
                    <a:custGeom>
                      <a:avLst/>
                      <a:gdLst>
                        <a:gd name="T0" fmla="*/ 143 w 195"/>
                        <a:gd name="T1" fmla="*/ 0 h 177"/>
                        <a:gd name="T2" fmla="*/ 122 w 195"/>
                        <a:gd name="T3" fmla="*/ 19 h 177"/>
                        <a:gd name="T4" fmla="*/ 127 w 195"/>
                        <a:gd name="T5" fmla="*/ 39 h 177"/>
                        <a:gd name="T6" fmla="*/ 141 w 195"/>
                        <a:gd name="T7" fmla="*/ 71 h 177"/>
                        <a:gd name="T8" fmla="*/ 150 w 195"/>
                        <a:gd name="T9" fmla="*/ 98 h 177"/>
                        <a:gd name="T10" fmla="*/ 176 w 195"/>
                        <a:gd name="T11" fmla="*/ 130 h 177"/>
                        <a:gd name="T12" fmla="*/ 193 w 195"/>
                        <a:gd name="T13" fmla="*/ 177 h 177"/>
                        <a:gd name="T14" fmla="*/ 174 w 195"/>
                        <a:gd name="T15" fmla="*/ 140 h 177"/>
                        <a:gd name="T16" fmla="*/ 138 w 195"/>
                        <a:gd name="T17" fmla="*/ 102 h 177"/>
                        <a:gd name="T18" fmla="*/ 122 w 195"/>
                        <a:gd name="T19" fmla="*/ 66 h 177"/>
                        <a:gd name="T20" fmla="*/ 68 w 195"/>
                        <a:gd name="T21" fmla="*/ 41 h 177"/>
                        <a:gd name="T22" fmla="*/ 0 w 195"/>
                        <a:gd name="T23" fmla="*/ 25 h 1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95" h="177">
                          <a:moveTo>
                            <a:pt x="143" y="0"/>
                          </a:moveTo>
                          <a:cubicBezTo>
                            <a:pt x="123" y="0"/>
                            <a:pt x="122" y="16"/>
                            <a:pt x="122" y="19"/>
                          </a:cubicBezTo>
                          <a:cubicBezTo>
                            <a:pt x="122" y="28"/>
                            <a:pt x="124" y="30"/>
                            <a:pt x="127" y="39"/>
                          </a:cubicBezTo>
                          <a:cubicBezTo>
                            <a:pt x="130" y="49"/>
                            <a:pt x="135" y="60"/>
                            <a:pt x="141" y="71"/>
                          </a:cubicBezTo>
                          <a:cubicBezTo>
                            <a:pt x="146" y="82"/>
                            <a:pt x="144" y="84"/>
                            <a:pt x="150" y="98"/>
                          </a:cubicBezTo>
                          <a:cubicBezTo>
                            <a:pt x="155" y="109"/>
                            <a:pt x="168" y="114"/>
                            <a:pt x="176" y="130"/>
                          </a:cubicBezTo>
                          <a:cubicBezTo>
                            <a:pt x="182" y="139"/>
                            <a:pt x="195" y="177"/>
                            <a:pt x="193" y="177"/>
                          </a:cubicBezTo>
                          <a:cubicBezTo>
                            <a:pt x="187" y="175"/>
                            <a:pt x="179" y="150"/>
                            <a:pt x="174" y="140"/>
                          </a:cubicBezTo>
                          <a:cubicBezTo>
                            <a:pt x="166" y="126"/>
                            <a:pt x="148" y="113"/>
                            <a:pt x="138" y="102"/>
                          </a:cubicBezTo>
                          <a:cubicBezTo>
                            <a:pt x="127" y="88"/>
                            <a:pt x="130" y="82"/>
                            <a:pt x="122" y="66"/>
                          </a:cubicBezTo>
                          <a:cubicBezTo>
                            <a:pt x="111" y="41"/>
                            <a:pt x="89" y="41"/>
                            <a:pt x="68" y="41"/>
                          </a:cubicBezTo>
                          <a:cubicBezTo>
                            <a:pt x="44" y="41"/>
                            <a:pt x="24" y="22"/>
                            <a:pt x="0" y="25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13" name="Freeform 12">
                      <a:extLst>
                        <a:ext uri="{FF2B5EF4-FFF2-40B4-BE49-F238E27FC236}">
                          <a16:creationId xmlns="" xmlns:a16="http://schemas.microsoft.com/office/drawing/2014/main" id="{513CEEA8-AAB0-491E-1FD9-A6923A458CC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25" y="1679"/>
                      <a:ext cx="387" cy="197"/>
                    </a:xfrm>
                    <a:custGeom>
                      <a:avLst/>
                      <a:gdLst>
                        <a:gd name="T0" fmla="*/ 164 w 164"/>
                        <a:gd name="T1" fmla="*/ 17 h 83"/>
                        <a:gd name="T2" fmla="*/ 140 w 164"/>
                        <a:gd name="T3" fmla="*/ 22 h 83"/>
                        <a:gd name="T4" fmla="*/ 97 w 164"/>
                        <a:gd name="T5" fmla="*/ 2 h 83"/>
                        <a:gd name="T6" fmla="*/ 47 w 164"/>
                        <a:gd name="T7" fmla="*/ 7 h 83"/>
                        <a:gd name="T8" fmla="*/ 4 w 164"/>
                        <a:gd name="T9" fmla="*/ 34 h 83"/>
                        <a:gd name="T10" fmla="*/ 32 w 164"/>
                        <a:gd name="T11" fmla="*/ 76 h 83"/>
                        <a:gd name="T12" fmla="*/ 4 w 164"/>
                        <a:gd name="T13" fmla="*/ 83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4" h="83">
                          <a:moveTo>
                            <a:pt x="164" y="17"/>
                          </a:moveTo>
                          <a:cubicBezTo>
                            <a:pt x="164" y="17"/>
                            <a:pt x="154" y="28"/>
                            <a:pt x="140" y="22"/>
                          </a:cubicBezTo>
                          <a:cubicBezTo>
                            <a:pt x="126" y="14"/>
                            <a:pt x="112" y="4"/>
                            <a:pt x="97" y="2"/>
                          </a:cubicBezTo>
                          <a:cubicBezTo>
                            <a:pt x="78" y="1"/>
                            <a:pt x="70" y="0"/>
                            <a:pt x="47" y="7"/>
                          </a:cubicBezTo>
                          <a:cubicBezTo>
                            <a:pt x="24" y="14"/>
                            <a:pt x="7" y="18"/>
                            <a:pt x="4" y="34"/>
                          </a:cubicBezTo>
                          <a:cubicBezTo>
                            <a:pt x="0" y="51"/>
                            <a:pt x="18" y="65"/>
                            <a:pt x="32" y="76"/>
                          </a:cubicBezTo>
                          <a:cubicBezTo>
                            <a:pt x="29" y="73"/>
                            <a:pt x="2" y="69"/>
                            <a:pt x="4" y="83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14" name="Freeform 13">
                      <a:extLst>
                        <a:ext uri="{FF2B5EF4-FFF2-40B4-BE49-F238E27FC236}">
                          <a16:creationId xmlns="" xmlns:a16="http://schemas.microsoft.com/office/drawing/2014/main" id="{88F745E0-CC20-2FD5-193E-53A9471C11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66" y="1578"/>
                      <a:ext cx="510" cy="364"/>
                    </a:xfrm>
                    <a:custGeom>
                      <a:avLst/>
                      <a:gdLst>
                        <a:gd name="T0" fmla="*/ 0 w 216"/>
                        <a:gd name="T1" fmla="*/ 154 h 154"/>
                        <a:gd name="T2" fmla="*/ 143 w 216"/>
                        <a:gd name="T3" fmla="*/ 64 h 154"/>
                        <a:gd name="T4" fmla="*/ 176 w 216"/>
                        <a:gd name="T5" fmla="*/ 0 h 154"/>
                        <a:gd name="T6" fmla="*/ 159 w 216"/>
                        <a:gd name="T7" fmla="*/ 69 h 154"/>
                        <a:gd name="T8" fmla="*/ 1 w 216"/>
                        <a:gd name="T9" fmla="*/ 154 h 154"/>
                        <a:gd name="T10" fmla="*/ 0 w 216"/>
                        <a:gd name="T11" fmla="*/ 154 h 1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16" h="154">
                          <a:moveTo>
                            <a:pt x="0" y="154"/>
                          </a:moveTo>
                          <a:cubicBezTo>
                            <a:pt x="39" y="88"/>
                            <a:pt x="55" y="107"/>
                            <a:pt x="143" y="64"/>
                          </a:cubicBezTo>
                          <a:cubicBezTo>
                            <a:pt x="183" y="44"/>
                            <a:pt x="186" y="9"/>
                            <a:pt x="176" y="0"/>
                          </a:cubicBezTo>
                          <a:cubicBezTo>
                            <a:pt x="216" y="33"/>
                            <a:pt x="173" y="64"/>
                            <a:pt x="159" y="69"/>
                          </a:cubicBezTo>
                          <a:cubicBezTo>
                            <a:pt x="103" y="89"/>
                            <a:pt x="54" y="99"/>
                            <a:pt x="1" y="154"/>
                          </a:cubicBezTo>
                          <a:lnTo>
                            <a:pt x="0" y="154"/>
                          </a:lnTo>
                          <a:close/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15" name="Freeform 14">
                      <a:extLst>
                        <a:ext uri="{FF2B5EF4-FFF2-40B4-BE49-F238E27FC236}">
                          <a16:creationId xmlns="" xmlns:a16="http://schemas.microsoft.com/office/drawing/2014/main" id="{89904ABB-63AE-AC35-B9D1-9DC0868128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02" y="1715"/>
                      <a:ext cx="101" cy="257"/>
                    </a:xfrm>
                    <a:custGeom>
                      <a:avLst/>
                      <a:gdLst>
                        <a:gd name="T0" fmla="*/ 0 w 43"/>
                        <a:gd name="T1" fmla="*/ 0 h 109"/>
                        <a:gd name="T2" fmla="*/ 43 w 43"/>
                        <a:gd name="T3" fmla="*/ 109 h 1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43" h="109">
                          <a:moveTo>
                            <a:pt x="0" y="0"/>
                          </a:moveTo>
                          <a:cubicBezTo>
                            <a:pt x="10" y="50"/>
                            <a:pt x="43" y="109"/>
                            <a:pt x="43" y="109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16" name="Freeform 15">
                      <a:extLst>
                        <a:ext uri="{FF2B5EF4-FFF2-40B4-BE49-F238E27FC236}">
                          <a16:creationId xmlns="" xmlns:a16="http://schemas.microsoft.com/office/drawing/2014/main" id="{17041269-E42E-1ABB-22F3-9F52394DA1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03" y="1722"/>
                      <a:ext cx="229" cy="161"/>
                    </a:xfrm>
                    <a:custGeom>
                      <a:avLst/>
                      <a:gdLst>
                        <a:gd name="T0" fmla="*/ 0 w 97"/>
                        <a:gd name="T1" fmla="*/ 58 h 68"/>
                        <a:gd name="T2" fmla="*/ 22 w 97"/>
                        <a:gd name="T3" fmla="*/ 60 h 68"/>
                        <a:gd name="T4" fmla="*/ 41 w 97"/>
                        <a:gd name="T5" fmla="*/ 60 h 68"/>
                        <a:gd name="T6" fmla="*/ 82 w 97"/>
                        <a:gd name="T7" fmla="*/ 19 h 68"/>
                        <a:gd name="T8" fmla="*/ 97 w 97"/>
                        <a:gd name="T9" fmla="*/ 0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7" h="68">
                          <a:moveTo>
                            <a:pt x="0" y="58"/>
                          </a:moveTo>
                          <a:cubicBezTo>
                            <a:pt x="7" y="55"/>
                            <a:pt x="17" y="57"/>
                            <a:pt x="22" y="60"/>
                          </a:cubicBezTo>
                          <a:cubicBezTo>
                            <a:pt x="25" y="63"/>
                            <a:pt x="30" y="68"/>
                            <a:pt x="41" y="60"/>
                          </a:cubicBezTo>
                          <a:cubicBezTo>
                            <a:pt x="52" y="52"/>
                            <a:pt x="73" y="33"/>
                            <a:pt x="82" y="19"/>
                          </a:cubicBezTo>
                          <a:cubicBezTo>
                            <a:pt x="93" y="8"/>
                            <a:pt x="95" y="3"/>
                            <a:pt x="97" y="0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17" name="Freeform 16">
                      <a:extLst>
                        <a:ext uri="{FF2B5EF4-FFF2-40B4-BE49-F238E27FC236}">
                          <a16:creationId xmlns="" xmlns:a16="http://schemas.microsoft.com/office/drawing/2014/main" id="{546319BD-F0FC-A3B7-B8FD-7B4BD07FCE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95" y="1540"/>
                      <a:ext cx="486" cy="305"/>
                    </a:xfrm>
                    <a:custGeom>
                      <a:avLst/>
                      <a:gdLst>
                        <a:gd name="T0" fmla="*/ 206 w 206"/>
                        <a:gd name="T1" fmla="*/ 0 h 129"/>
                        <a:gd name="T2" fmla="*/ 160 w 206"/>
                        <a:gd name="T3" fmla="*/ 45 h 129"/>
                        <a:gd name="T4" fmla="*/ 145 w 206"/>
                        <a:gd name="T5" fmla="*/ 75 h 129"/>
                        <a:gd name="T6" fmla="*/ 125 w 206"/>
                        <a:gd name="T7" fmla="*/ 86 h 129"/>
                        <a:gd name="T8" fmla="*/ 114 w 206"/>
                        <a:gd name="T9" fmla="*/ 99 h 129"/>
                        <a:gd name="T10" fmla="*/ 63 w 206"/>
                        <a:gd name="T11" fmla="*/ 124 h 129"/>
                        <a:gd name="T12" fmla="*/ 0 w 206"/>
                        <a:gd name="T13" fmla="*/ 96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6" h="129">
                          <a:moveTo>
                            <a:pt x="206" y="0"/>
                          </a:moveTo>
                          <a:cubicBezTo>
                            <a:pt x="160" y="45"/>
                            <a:pt x="160" y="45"/>
                            <a:pt x="160" y="45"/>
                          </a:cubicBezTo>
                          <a:cubicBezTo>
                            <a:pt x="160" y="45"/>
                            <a:pt x="158" y="64"/>
                            <a:pt x="145" y="75"/>
                          </a:cubicBezTo>
                          <a:cubicBezTo>
                            <a:pt x="134" y="86"/>
                            <a:pt x="125" y="86"/>
                            <a:pt x="125" y="86"/>
                          </a:cubicBezTo>
                          <a:cubicBezTo>
                            <a:pt x="125" y="86"/>
                            <a:pt x="123" y="91"/>
                            <a:pt x="114" y="99"/>
                          </a:cubicBezTo>
                          <a:cubicBezTo>
                            <a:pt x="101" y="107"/>
                            <a:pt x="73" y="129"/>
                            <a:pt x="63" y="124"/>
                          </a:cubicBezTo>
                          <a:cubicBezTo>
                            <a:pt x="52" y="121"/>
                            <a:pt x="16" y="96"/>
                            <a:pt x="0" y="96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</p:grpSp>
              <p:grpSp>
                <p:nvGrpSpPr>
                  <p:cNvPr id="102" name="Group 17">
                    <a:extLst>
                      <a:ext uri="{FF2B5EF4-FFF2-40B4-BE49-F238E27FC236}">
                        <a16:creationId xmlns="" xmlns:a16="http://schemas.microsoft.com/office/drawing/2014/main" id="{787F1A65-04C4-3C53-2F1B-BA706A85AA1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07" y="1439"/>
                    <a:ext cx="825" cy="845"/>
                    <a:chOff x="3807" y="1439"/>
                    <a:chExt cx="825" cy="845"/>
                  </a:xfrm>
                  <a:grpFill/>
                </p:grpSpPr>
                <p:sp>
                  <p:nvSpPr>
                    <p:cNvPr id="103" name="Freeform 23">
                      <a:extLst>
                        <a:ext uri="{FF2B5EF4-FFF2-40B4-BE49-F238E27FC236}">
                          <a16:creationId xmlns="" xmlns:a16="http://schemas.microsoft.com/office/drawing/2014/main" id="{89DD62EF-3871-EDC9-7BE1-FB32248455A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07" y="1439"/>
                      <a:ext cx="825" cy="845"/>
                    </a:xfrm>
                    <a:custGeom>
                      <a:avLst/>
                      <a:gdLst>
                        <a:gd name="T0" fmla="*/ 68 w 349"/>
                        <a:gd name="T1" fmla="*/ 85 h 358"/>
                        <a:gd name="T2" fmla="*/ 62 w 349"/>
                        <a:gd name="T3" fmla="*/ 79 h 358"/>
                        <a:gd name="T4" fmla="*/ 48 w 349"/>
                        <a:gd name="T5" fmla="*/ 46 h 358"/>
                        <a:gd name="T6" fmla="*/ 51 w 349"/>
                        <a:gd name="T7" fmla="*/ 19 h 358"/>
                        <a:gd name="T8" fmla="*/ 112 w 349"/>
                        <a:gd name="T9" fmla="*/ 5 h 358"/>
                        <a:gd name="T10" fmla="*/ 147 w 349"/>
                        <a:gd name="T11" fmla="*/ 25 h 358"/>
                        <a:gd name="T12" fmla="*/ 153 w 349"/>
                        <a:gd name="T13" fmla="*/ 48 h 358"/>
                        <a:gd name="T14" fmla="*/ 152 w 349"/>
                        <a:gd name="T15" fmla="*/ 46 h 358"/>
                        <a:gd name="T16" fmla="*/ 157 w 349"/>
                        <a:gd name="T17" fmla="*/ 36 h 358"/>
                        <a:gd name="T18" fmla="*/ 234 w 349"/>
                        <a:gd name="T19" fmla="*/ 73 h 358"/>
                        <a:gd name="T20" fmla="*/ 272 w 349"/>
                        <a:gd name="T21" fmla="*/ 125 h 358"/>
                        <a:gd name="T22" fmla="*/ 267 w 349"/>
                        <a:gd name="T23" fmla="*/ 133 h 358"/>
                        <a:gd name="T24" fmla="*/ 270 w 349"/>
                        <a:gd name="T25" fmla="*/ 130 h 358"/>
                        <a:gd name="T26" fmla="*/ 288 w 349"/>
                        <a:gd name="T27" fmla="*/ 144 h 358"/>
                        <a:gd name="T28" fmla="*/ 300 w 349"/>
                        <a:gd name="T29" fmla="*/ 196 h 358"/>
                        <a:gd name="T30" fmla="*/ 302 w 349"/>
                        <a:gd name="T31" fmla="*/ 195 h 358"/>
                        <a:gd name="T32" fmla="*/ 313 w 349"/>
                        <a:gd name="T33" fmla="*/ 263 h 358"/>
                        <a:gd name="T34" fmla="*/ 312 w 349"/>
                        <a:gd name="T35" fmla="*/ 263 h 358"/>
                        <a:gd name="T36" fmla="*/ 321 w 349"/>
                        <a:gd name="T37" fmla="*/ 265 h 358"/>
                        <a:gd name="T38" fmla="*/ 343 w 349"/>
                        <a:gd name="T39" fmla="*/ 308 h 358"/>
                        <a:gd name="T40" fmla="*/ 338 w 349"/>
                        <a:gd name="T41" fmla="*/ 355 h 358"/>
                        <a:gd name="T42" fmla="*/ 314 w 349"/>
                        <a:gd name="T43" fmla="*/ 355 h 358"/>
                        <a:gd name="T44" fmla="*/ 256 w 349"/>
                        <a:gd name="T45" fmla="*/ 333 h 358"/>
                        <a:gd name="T46" fmla="*/ 209 w 349"/>
                        <a:gd name="T47" fmla="*/ 311 h 358"/>
                        <a:gd name="T48" fmla="*/ 177 w 349"/>
                        <a:gd name="T49" fmla="*/ 265 h 358"/>
                        <a:gd name="T50" fmla="*/ 163 w 349"/>
                        <a:gd name="T51" fmla="*/ 307 h 358"/>
                        <a:gd name="T52" fmla="*/ 133 w 349"/>
                        <a:gd name="T53" fmla="*/ 276 h 358"/>
                        <a:gd name="T54" fmla="*/ 123 w 349"/>
                        <a:gd name="T55" fmla="*/ 265 h 358"/>
                        <a:gd name="T56" fmla="*/ 95 w 349"/>
                        <a:gd name="T57" fmla="*/ 273 h 358"/>
                        <a:gd name="T58" fmla="*/ 57 w 349"/>
                        <a:gd name="T59" fmla="*/ 273 h 358"/>
                        <a:gd name="T60" fmla="*/ 22 w 349"/>
                        <a:gd name="T61" fmla="*/ 235 h 358"/>
                        <a:gd name="T62" fmla="*/ 30 w 349"/>
                        <a:gd name="T63" fmla="*/ 147 h 358"/>
                        <a:gd name="T64" fmla="*/ 35 w 349"/>
                        <a:gd name="T65" fmla="*/ 148 h 358"/>
                        <a:gd name="T66" fmla="*/ 48 w 349"/>
                        <a:gd name="T67" fmla="*/ 115 h 358"/>
                        <a:gd name="T68" fmla="*/ 59 w 349"/>
                        <a:gd name="T69" fmla="*/ 87 h 358"/>
                        <a:gd name="T70" fmla="*/ 83 w 349"/>
                        <a:gd name="T71" fmla="*/ 85 h 358"/>
                        <a:gd name="T72" fmla="*/ 124 w 349"/>
                        <a:gd name="T73" fmla="*/ 182 h 3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49" h="358">
                          <a:moveTo>
                            <a:pt x="68" y="85"/>
                          </a:moveTo>
                          <a:cubicBezTo>
                            <a:pt x="68" y="85"/>
                            <a:pt x="62" y="85"/>
                            <a:pt x="62" y="79"/>
                          </a:cubicBezTo>
                          <a:cubicBezTo>
                            <a:pt x="59" y="71"/>
                            <a:pt x="54" y="54"/>
                            <a:pt x="48" y="46"/>
                          </a:cubicBezTo>
                          <a:cubicBezTo>
                            <a:pt x="44" y="38"/>
                            <a:pt x="35" y="27"/>
                            <a:pt x="51" y="19"/>
                          </a:cubicBezTo>
                          <a:cubicBezTo>
                            <a:pt x="68" y="8"/>
                            <a:pt x="87" y="0"/>
                            <a:pt x="112" y="5"/>
                          </a:cubicBezTo>
                          <a:cubicBezTo>
                            <a:pt x="138" y="11"/>
                            <a:pt x="141" y="11"/>
                            <a:pt x="147" y="25"/>
                          </a:cubicBezTo>
                          <a:cubicBezTo>
                            <a:pt x="147" y="25"/>
                            <a:pt x="149" y="36"/>
                            <a:pt x="153" y="48"/>
                          </a:cubicBezTo>
                          <a:cubicBezTo>
                            <a:pt x="152" y="46"/>
                            <a:pt x="152" y="46"/>
                            <a:pt x="152" y="46"/>
                          </a:cubicBezTo>
                          <a:cubicBezTo>
                            <a:pt x="152" y="46"/>
                            <a:pt x="149" y="36"/>
                            <a:pt x="157" y="36"/>
                          </a:cubicBezTo>
                          <a:cubicBezTo>
                            <a:pt x="168" y="36"/>
                            <a:pt x="203" y="41"/>
                            <a:pt x="234" y="73"/>
                          </a:cubicBezTo>
                          <a:cubicBezTo>
                            <a:pt x="269" y="109"/>
                            <a:pt x="275" y="122"/>
                            <a:pt x="272" y="125"/>
                          </a:cubicBezTo>
                          <a:cubicBezTo>
                            <a:pt x="272" y="127"/>
                            <a:pt x="271" y="130"/>
                            <a:pt x="267" y="133"/>
                          </a:cubicBezTo>
                          <a:cubicBezTo>
                            <a:pt x="270" y="130"/>
                            <a:pt x="270" y="130"/>
                            <a:pt x="270" y="130"/>
                          </a:cubicBezTo>
                          <a:cubicBezTo>
                            <a:pt x="270" y="130"/>
                            <a:pt x="283" y="130"/>
                            <a:pt x="288" y="144"/>
                          </a:cubicBezTo>
                          <a:cubicBezTo>
                            <a:pt x="291" y="154"/>
                            <a:pt x="314" y="189"/>
                            <a:pt x="300" y="196"/>
                          </a:cubicBezTo>
                          <a:cubicBezTo>
                            <a:pt x="302" y="195"/>
                            <a:pt x="302" y="195"/>
                            <a:pt x="302" y="195"/>
                          </a:cubicBezTo>
                          <a:cubicBezTo>
                            <a:pt x="302" y="195"/>
                            <a:pt x="339" y="251"/>
                            <a:pt x="313" y="263"/>
                          </a:cubicBezTo>
                          <a:cubicBezTo>
                            <a:pt x="312" y="263"/>
                            <a:pt x="312" y="263"/>
                            <a:pt x="312" y="263"/>
                          </a:cubicBezTo>
                          <a:cubicBezTo>
                            <a:pt x="316" y="264"/>
                            <a:pt x="319" y="264"/>
                            <a:pt x="321" y="265"/>
                          </a:cubicBezTo>
                          <a:cubicBezTo>
                            <a:pt x="329" y="268"/>
                            <a:pt x="341" y="276"/>
                            <a:pt x="343" y="308"/>
                          </a:cubicBezTo>
                          <a:cubicBezTo>
                            <a:pt x="349" y="347"/>
                            <a:pt x="346" y="352"/>
                            <a:pt x="338" y="355"/>
                          </a:cubicBezTo>
                          <a:cubicBezTo>
                            <a:pt x="338" y="355"/>
                            <a:pt x="327" y="358"/>
                            <a:pt x="314" y="355"/>
                          </a:cubicBezTo>
                          <a:cubicBezTo>
                            <a:pt x="302" y="349"/>
                            <a:pt x="278" y="336"/>
                            <a:pt x="256" y="333"/>
                          </a:cubicBezTo>
                          <a:cubicBezTo>
                            <a:pt x="234" y="331"/>
                            <a:pt x="209" y="331"/>
                            <a:pt x="209" y="311"/>
                          </a:cubicBezTo>
                          <a:cubicBezTo>
                            <a:pt x="206" y="293"/>
                            <a:pt x="194" y="273"/>
                            <a:pt x="177" y="265"/>
                          </a:cubicBezTo>
                          <a:cubicBezTo>
                            <a:pt x="203" y="295"/>
                            <a:pt x="185" y="313"/>
                            <a:pt x="163" y="307"/>
                          </a:cubicBezTo>
                          <a:cubicBezTo>
                            <a:pt x="141" y="302"/>
                            <a:pt x="139" y="287"/>
                            <a:pt x="133" y="276"/>
                          </a:cubicBezTo>
                          <a:cubicBezTo>
                            <a:pt x="130" y="267"/>
                            <a:pt x="130" y="265"/>
                            <a:pt x="123" y="265"/>
                          </a:cubicBezTo>
                          <a:cubicBezTo>
                            <a:pt x="117" y="262"/>
                            <a:pt x="109" y="267"/>
                            <a:pt x="95" y="273"/>
                          </a:cubicBezTo>
                          <a:cubicBezTo>
                            <a:pt x="84" y="276"/>
                            <a:pt x="71" y="278"/>
                            <a:pt x="57" y="273"/>
                          </a:cubicBezTo>
                          <a:cubicBezTo>
                            <a:pt x="46" y="270"/>
                            <a:pt x="22" y="235"/>
                            <a:pt x="22" y="235"/>
                          </a:cubicBezTo>
                          <a:cubicBezTo>
                            <a:pt x="0" y="196"/>
                            <a:pt x="30" y="147"/>
                            <a:pt x="30" y="147"/>
                          </a:cubicBezTo>
                          <a:cubicBezTo>
                            <a:pt x="35" y="148"/>
                            <a:pt x="35" y="148"/>
                            <a:pt x="35" y="148"/>
                          </a:cubicBezTo>
                          <a:cubicBezTo>
                            <a:pt x="35" y="148"/>
                            <a:pt x="46" y="123"/>
                            <a:pt x="48" y="115"/>
                          </a:cubicBezTo>
                          <a:cubicBezTo>
                            <a:pt x="51" y="104"/>
                            <a:pt x="54" y="90"/>
                            <a:pt x="59" y="87"/>
                          </a:cubicBezTo>
                          <a:cubicBezTo>
                            <a:pt x="62" y="87"/>
                            <a:pt x="76" y="82"/>
                            <a:pt x="83" y="85"/>
                          </a:cubicBezTo>
                          <a:cubicBezTo>
                            <a:pt x="94" y="87"/>
                            <a:pt x="117" y="85"/>
                            <a:pt x="124" y="182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04" name="Freeform 24">
                      <a:extLst>
                        <a:ext uri="{FF2B5EF4-FFF2-40B4-BE49-F238E27FC236}">
                          <a16:creationId xmlns="" xmlns:a16="http://schemas.microsoft.com/office/drawing/2014/main" id="{52E372A7-E0C3-7472-D01D-0E3C0189AC8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23" y="1517"/>
                      <a:ext cx="605" cy="637"/>
                    </a:xfrm>
                    <a:custGeom>
                      <a:avLst/>
                      <a:gdLst>
                        <a:gd name="T0" fmla="*/ 49 w 256"/>
                        <a:gd name="T1" fmla="*/ 231 h 270"/>
                        <a:gd name="T2" fmla="*/ 44 w 256"/>
                        <a:gd name="T3" fmla="*/ 204 h 270"/>
                        <a:gd name="T4" fmla="*/ 11 w 256"/>
                        <a:gd name="T5" fmla="*/ 188 h 270"/>
                        <a:gd name="T6" fmla="*/ 3 w 256"/>
                        <a:gd name="T7" fmla="*/ 177 h 270"/>
                        <a:gd name="T8" fmla="*/ 35 w 256"/>
                        <a:gd name="T9" fmla="*/ 183 h 270"/>
                        <a:gd name="T10" fmla="*/ 47 w 256"/>
                        <a:gd name="T11" fmla="*/ 158 h 270"/>
                        <a:gd name="T12" fmla="*/ 33 w 256"/>
                        <a:gd name="T13" fmla="*/ 108 h 270"/>
                        <a:gd name="T14" fmla="*/ 41 w 256"/>
                        <a:gd name="T15" fmla="*/ 117 h 270"/>
                        <a:gd name="T16" fmla="*/ 66 w 256"/>
                        <a:gd name="T17" fmla="*/ 174 h 270"/>
                        <a:gd name="T18" fmla="*/ 101 w 256"/>
                        <a:gd name="T19" fmla="*/ 163 h 270"/>
                        <a:gd name="T20" fmla="*/ 101 w 256"/>
                        <a:gd name="T21" fmla="*/ 100 h 270"/>
                        <a:gd name="T22" fmla="*/ 60 w 256"/>
                        <a:gd name="T23" fmla="*/ 21 h 270"/>
                        <a:gd name="T24" fmla="*/ 44 w 256"/>
                        <a:gd name="T25" fmla="*/ 0 h 270"/>
                        <a:gd name="T26" fmla="*/ 63 w 256"/>
                        <a:gd name="T27" fmla="*/ 8 h 270"/>
                        <a:gd name="T28" fmla="*/ 85 w 256"/>
                        <a:gd name="T29" fmla="*/ 49 h 270"/>
                        <a:gd name="T30" fmla="*/ 109 w 256"/>
                        <a:gd name="T31" fmla="*/ 117 h 270"/>
                        <a:gd name="T32" fmla="*/ 136 w 256"/>
                        <a:gd name="T33" fmla="*/ 163 h 270"/>
                        <a:gd name="T34" fmla="*/ 177 w 256"/>
                        <a:gd name="T35" fmla="*/ 108 h 270"/>
                        <a:gd name="T36" fmla="*/ 169 w 256"/>
                        <a:gd name="T37" fmla="*/ 62 h 270"/>
                        <a:gd name="T38" fmla="*/ 150 w 256"/>
                        <a:gd name="T39" fmla="*/ 43 h 270"/>
                        <a:gd name="T40" fmla="*/ 139 w 256"/>
                        <a:gd name="T41" fmla="*/ 29 h 270"/>
                        <a:gd name="T42" fmla="*/ 163 w 256"/>
                        <a:gd name="T43" fmla="*/ 49 h 270"/>
                        <a:gd name="T44" fmla="*/ 188 w 256"/>
                        <a:gd name="T45" fmla="*/ 76 h 270"/>
                        <a:gd name="T46" fmla="*/ 186 w 256"/>
                        <a:gd name="T47" fmla="*/ 125 h 270"/>
                        <a:gd name="T48" fmla="*/ 215 w 256"/>
                        <a:gd name="T49" fmla="*/ 131 h 270"/>
                        <a:gd name="T50" fmla="*/ 215 w 256"/>
                        <a:gd name="T51" fmla="*/ 131 h 270"/>
                        <a:gd name="T52" fmla="*/ 191 w 256"/>
                        <a:gd name="T53" fmla="*/ 131 h 270"/>
                        <a:gd name="T54" fmla="*/ 172 w 256"/>
                        <a:gd name="T55" fmla="*/ 161 h 270"/>
                        <a:gd name="T56" fmla="*/ 212 w 256"/>
                        <a:gd name="T57" fmla="*/ 183 h 270"/>
                        <a:gd name="T58" fmla="*/ 232 w 256"/>
                        <a:gd name="T59" fmla="*/ 190 h 270"/>
                        <a:gd name="T60" fmla="*/ 207 w 256"/>
                        <a:gd name="T61" fmla="*/ 188 h 270"/>
                        <a:gd name="T62" fmla="*/ 166 w 256"/>
                        <a:gd name="T63" fmla="*/ 174 h 270"/>
                        <a:gd name="T64" fmla="*/ 155 w 256"/>
                        <a:gd name="T65" fmla="*/ 202 h 270"/>
                        <a:gd name="T66" fmla="*/ 199 w 256"/>
                        <a:gd name="T67" fmla="*/ 251 h 270"/>
                        <a:gd name="T68" fmla="*/ 237 w 256"/>
                        <a:gd name="T69" fmla="*/ 265 h 270"/>
                        <a:gd name="T70" fmla="*/ 250 w 256"/>
                        <a:gd name="T71" fmla="*/ 270 h 270"/>
                        <a:gd name="T72" fmla="*/ 239 w 256"/>
                        <a:gd name="T73" fmla="*/ 270 h 270"/>
                        <a:gd name="T74" fmla="*/ 183 w 256"/>
                        <a:gd name="T75" fmla="*/ 248 h 270"/>
                        <a:gd name="T76" fmla="*/ 134 w 256"/>
                        <a:gd name="T77" fmla="*/ 210 h 270"/>
                        <a:gd name="T78" fmla="*/ 112 w 256"/>
                        <a:gd name="T79" fmla="*/ 221 h 270"/>
                        <a:gd name="T80" fmla="*/ 82 w 256"/>
                        <a:gd name="T81" fmla="*/ 231 h 270"/>
                        <a:gd name="T82" fmla="*/ 90 w 256"/>
                        <a:gd name="T83" fmla="*/ 224 h 270"/>
                        <a:gd name="T84" fmla="*/ 118 w 256"/>
                        <a:gd name="T85" fmla="*/ 179 h 270"/>
                        <a:gd name="T86" fmla="*/ 98 w 256"/>
                        <a:gd name="T87" fmla="*/ 188 h 270"/>
                        <a:gd name="T88" fmla="*/ 69 w 256"/>
                        <a:gd name="T89" fmla="*/ 196 h 270"/>
                        <a:gd name="T90" fmla="*/ 51 w 256"/>
                        <a:gd name="T91" fmla="*/ 231 h 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256" h="270">
                          <a:moveTo>
                            <a:pt x="49" y="231"/>
                          </a:moveTo>
                          <a:cubicBezTo>
                            <a:pt x="49" y="231"/>
                            <a:pt x="55" y="213"/>
                            <a:pt x="44" y="204"/>
                          </a:cubicBezTo>
                          <a:cubicBezTo>
                            <a:pt x="35" y="196"/>
                            <a:pt x="17" y="193"/>
                            <a:pt x="11" y="188"/>
                          </a:cubicBezTo>
                          <a:cubicBezTo>
                            <a:pt x="6" y="183"/>
                            <a:pt x="6" y="183"/>
                            <a:pt x="3" y="177"/>
                          </a:cubicBezTo>
                          <a:cubicBezTo>
                            <a:pt x="0" y="172"/>
                            <a:pt x="14" y="193"/>
                            <a:pt x="35" y="183"/>
                          </a:cubicBezTo>
                          <a:cubicBezTo>
                            <a:pt x="55" y="172"/>
                            <a:pt x="49" y="169"/>
                            <a:pt x="47" y="158"/>
                          </a:cubicBezTo>
                          <a:cubicBezTo>
                            <a:pt x="44" y="149"/>
                            <a:pt x="35" y="114"/>
                            <a:pt x="33" y="108"/>
                          </a:cubicBezTo>
                          <a:cubicBezTo>
                            <a:pt x="31" y="100"/>
                            <a:pt x="31" y="87"/>
                            <a:pt x="41" y="117"/>
                          </a:cubicBezTo>
                          <a:cubicBezTo>
                            <a:pt x="49" y="147"/>
                            <a:pt x="49" y="172"/>
                            <a:pt x="66" y="174"/>
                          </a:cubicBezTo>
                          <a:cubicBezTo>
                            <a:pt x="79" y="180"/>
                            <a:pt x="93" y="180"/>
                            <a:pt x="101" y="163"/>
                          </a:cubicBezTo>
                          <a:cubicBezTo>
                            <a:pt x="107" y="147"/>
                            <a:pt x="104" y="108"/>
                            <a:pt x="101" y="100"/>
                          </a:cubicBezTo>
                          <a:cubicBezTo>
                            <a:pt x="98" y="90"/>
                            <a:pt x="74" y="35"/>
                            <a:pt x="60" y="21"/>
                          </a:cubicBezTo>
                          <a:cubicBezTo>
                            <a:pt x="47" y="8"/>
                            <a:pt x="44" y="0"/>
                            <a:pt x="44" y="0"/>
                          </a:cubicBezTo>
                          <a:cubicBezTo>
                            <a:pt x="44" y="0"/>
                            <a:pt x="58" y="5"/>
                            <a:pt x="63" y="8"/>
                          </a:cubicBezTo>
                          <a:cubicBezTo>
                            <a:pt x="69" y="13"/>
                            <a:pt x="79" y="38"/>
                            <a:pt x="85" y="49"/>
                          </a:cubicBezTo>
                          <a:cubicBezTo>
                            <a:pt x="93" y="56"/>
                            <a:pt x="109" y="87"/>
                            <a:pt x="109" y="117"/>
                          </a:cubicBezTo>
                          <a:cubicBezTo>
                            <a:pt x="112" y="149"/>
                            <a:pt x="120" y="166"/>
                            <a:pt x="136" y="163"/>
                          </a:cubicBezTo>
                          <a:cubicBezTo>
                            <a:pt x="155" y="161"/>
                            <a:pt x="174" y="139"/>
                            <a:pt x="177" y="108"/>
                          </a:cubicBezTo>
                          <a:cubicBezTo>
                            <a:pt x="177" y="81"/>
                            <a:pt x="177" y="67"/>
                            <a:pt x="169" y="62"/>
                          </a:cubicBezTo>
                          <a:cubicBezTo>
                            <a:pt x="158" y="54"/>
                            <a:pt x="155" y="51"/>
                            <a:pt x="150" y="43"/>
                          </a:cubicBezTo>
                          <a:cubicBezTo>
                            <a:pt x="145" y="38"/>
                            <a:pt x="139" y="32"/>
                            <a:pt x="139" y="29"/>
                          </a:cubicBezTo>
                          <a:cubicBezTo>
                            <a:pt x="136" y="27"/>
                            <a:pt x="153" y="43"/>
                            <a:pt x="163" y="49"/>
                          </a:cubicBezTo>
                          <a:cubicBezTo>
                            <a:pt x="172" y="56"/>
                            <a:pt x="188" y="67"/>
                            <a:pt x="188" y="76"/>
                          </a:cubicBezTo>
                          <a:cubicBezTo>
                            <a:pt x="188" y="84"/>
                            <a:pt x="180" y="120"/>
                            <a:pt x="186" y="125"/>
                          </a:cubicBezTo>
                          <a:cubicBezTo>
                            <a:pt x="186" y="125"/>
                            <a:pt x="201" y="131"/>
                            <a:pt x="215" y="131"/>
                          </a:cubicBezTo>
                          <a:cubicBezTo>
                            <a:pt x="232" y="128"/>
                            <a:pt x="224" y="131"/>
                            <a:pt x="215" y="131"/>
                          </a:cubicBezTo>
                          <a:cubicBezTo>
                            <a:pt x="210" y="133"/>
                            <a:pt x="201" y="131"/>
                            <a:pt x="191" y="131"/>
                          </a:cubicBezTo>
                          <a:cubicBezTo>
                            <a:pt x="180" y="133"/>
                            <a:pt x="169" y="144"/>
                            <a:pt x="172" y="161"/>
                          </a:cubicBezTo>
                          <a:cubicBezTo>
                            <a:pt x="174" y="174"/>
                            <a:pt x="201" y="177"/>
                            <a:pt x="212" y="183"/>
                          </a:cubicBezTo>
                          <a:cubicBezTo>
                            <a:pt x="224" y="185"/>
                            <a:pt x="232" y="185"/>
                            <a:pt x="232" y="190"/>
                          </a:cubicBezTo>
                          <a:cubicBezTo>
                            <a:pt x="229" y="193"/>
                            <a:pt x="218" y="190"/>
                            <a:pt x="207" y="188"/>
                          </a:cubicBezTo>
                          <a:cubicBezTo>
                            <a:pt x="199" y="185"/>
                            <a:pt x="174" y="172"/>
                            <a:pt x="166" y="174"/>
                          </a:cubicBezTo>
                          <a:cubicBezTo>
                            <a:pt x="158" y="177"/>
                            <a:pt x="150" y="185"/>
                            <a:pt x="155" y="202"/>
                          </a:cubicBezTo>
                          <a:cubicBezTo>
                            <a:pt x="158" y="221"/>
                            <a:pt x="188" y="245"/>
                            <a:pt x="199" y="251"/>
                          </a:cubicBezTo>
                          <a:cubicBezTo>
                            <a:pt x="207" y="259"/>
                            <a:pt x="229" y="265"/>
                            <a:pt x="237" y="265"/>
                          </a:cubicBezTo>
                          <a:cubicBezTo>
                            <a:pt x="245" y="267"/>
                            <a:pt x="245" y="267"/>
                            <a:pt x="250" y="270"/>
                          </a:cubicBezTo>
                          <a:cubicBezTo>
                            <a:pt x="256" y="270"/>
                            <a:pt x="256" y="270"/>
                            <a:pt x="239" y="270"/>
                          </a:cubicBezTo>
                          <a:cubicBezTo>
                            <a:pt x="226" y="267"/>
                            <a:pt x="196" y="259"/>
                            <a:pt x="183" y="248"/>
                          </a:cubicBezTo>
                          <a:cubicBezTo>
                            <a:pt x="169" y="237"/>
                            <a:pt x="147" y="207"/>
                            <a:pt x="134" y="210"/>
                          </a:cubicBezTo>
                          <a:cubicBezTo>
                            <a:pt x="120" y="210"/>
                            <a:pt x="120" y="215"/>
                            <a:pt x="112" y="221"/>
                          </a:cubicBezTo>
                          <a:cubicBezTo>
                            <a:pt x="101" y="226"/>
                            <a:pt x="90" y="231"/>
                            <a:pt x="82" y="231"/>
                          </a:cubicBezTo>
                          <a:cubicBezTo>
                            <a:pt x="74" y="237"/>
                            <a:pt x="87" y="229"/>
                            <a:pt x="90" y="224"/>
                          </a:cubicBezTo>
                          <a:cubicBezTo>
                            <a:pt x="96" y="218"/>
                            <a:pt x="123" y="181"/>
                            <a:pt x="118" y="179"/>
                          </a:cubicBezTo>
                          <a:cubicBezTo>
                            <a:pt x="115" y="179"/>
                            <a:pt x="112" y="183"/>
                            <a:pt x="98" y="188"/>
                          </a:cubicBezTo>
                          <a:cubicBezTo>
                            <a:pt x="85" y="193"/>
                            <a:pt x="74" y="197"/>
                            <a:pt x="69" y="196"/>
                          </a:cubicBezTo>
                          <a:cubicBezTo>
                            <a:pt x="45" y="192"/>
                            <a:pt x="53" y="222"/>
                            <a:pt x="51" y="231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tx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05" name="Freeform 19">
                      <a:extLst>
                        <a:ext uri="{FF2B5EF4-FFF2-40B4-BE49-F238E27FC236}">
                          <a16:creationId xmlns="" xmlns:a16="http://schemas.microsoft.com/office/drawing/2014/main" id="{EB356E77-BA3F-23CD-F7E8-62C1BCC0C97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69" y="1552"/>
                      <a:ext cx="101" cy="264"/>
                    </a:xfrm>
                    <a:custGeom>
                      <a:avLst/>
                      <a:gdLst>
                        <a:gd name="T0" fmla="*/ 0 w 43"/>
                        <a:gd name="T1" fmla="*/ 0 h 112"/>
                        <a:gd name="T2" fmla="*/ 13 w 43"/>
                        <a:gd name="T3" fmla="*/ 28 h 112"/>
                        <a:gd name="T4" fmla="*/ 35 w 43"/>
                        <a:gd name="T5" fmla="*/ 112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" h="112">
                          <a:moveTo>
                            <a:pt x="0" y="0"/>
                          </a:moveTo>
                          <a:cubicBezTo>
                            <a:pt x="3" y="11"/>
                            <a:pt x="8" y="23"/>
                            <a:pt x="13" y="28"/>
                          </a:cubicBezTo>
                          <a:cubicBezTo>
                            <a:pt x="24" y="39"/>
                            <a:pt x="43" y="63"/>
                            <a:pt x="35" y="112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accent3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06" name="Freeform 20">
                      <a:extLst>
                        <a:ext uri="{FF2B5EF4-FFF2-40B4-BE49-F238E27FC236}">
                          <a16:creationId xmlns="" xmlns:a16="http://schemas.microsoft.com/office/drawing/2014/main" id="{C1E8732F-ECEE-087E-D7F8-9F7573F99D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0" y="1753"/>
                      <a:ext cx="28" cy="4"/>
                    </a:xfrm>
                    <a:custGeom>
                      <a:avLst/>
                      <a:gdLst>
                        <a:gd name="T0" fmla="*/ 12 w 12"/>
                        <a:gd name="T1" fmla="*/ 0 h 2"/>
                        <a:gd name="T2" fmla="*/ 0 w 12"/>
                        <a:gd name="T3" fmla="*/ 2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">
                          <a:moveTo>
                            <a:pt x="12" y="0"/>
                          </a:moveTo>
                          <a:cubicBezTo>
                            <a:pt x="10" y="1"/>
                            <a:pt x="6" y="2"/>
                            <a:pt x="0" y="2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accent3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  <p:sp>
                  <p:nvSpPr>
                    <p:cNvPr id="107" name="Freeform 22">
                      <a:extLst>
                        <a:ext uri="{FF2B5EF4-FFF2-40B4-BE49-F238E27FC236}">
                          <a16:creationId xmlns="" xmlns:a16="http://schemas.microsoft.com/office/drawing/2014/main" id="{CEA5D55E-0E9C-EB43-D293-72A6EB18E87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2" y="1883"/>
                      <a:ext cx="104" cy="21"/>
                    </a:xfrm>
                    <a:custGeom>
                      <a:avLst/>
                      <a:gdLst>
                        <a:gd name="T0" fmla="*/ 44 w 44"/>
                        <a:gd name="T1" fmla="*/ 8 h 9"/>
                        <a:gd name="T2" fmla="*/ 35 w 44"/>
                        <a:gd name="T3" fmla="*/ 9 h 9"/>
                        <a:gd name="T4" fmla="*/ 0 w 44"/>
                        <a:gd name="T5" fmla="*/ 3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4" h="9">
                          <a:moveTo>
                            <a:pt x="44" y="8"/>
                          </a:moveTo>
                          <a:cubicBezTo>
                            <a:pt x="42" y="9"/>
                            <a:pt x="39" y="9"/>
                            <a:pt x="35" y="9"/>
                          </a:cubicBezTo>
                          <a:cubicBezTo>
                            <a:pt x="22" y="9"/>
                            <a:pt x="8" y="0"/>
                            <a:pt x="0" y="3"/>
                          </a:cubicBezTo>
                        </a:path>
                      </a:pathLst>
                    </a:custGeom>
                    <a:grpFill/>
                    <a:ln w="19050" cap="rnd">
                      <a:solidFill>
                        <a:schemeClr val="accent3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1900">
                        <a:solidFill>
                          <a:srgbClr val="000000"/>
                        </a:solidFill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p:txBody>
                </p:sp>
              </p:grpSp>
            </p:grpSp>
            <p:sp>
              <p:nvSpPr>
                <p:cNvPr id="92" name="Freeform: Shape 208">
                  <a:extLst>
                    <a:ext uri="{FF2B5EF4-FFF2-40B4-BE49-F238E27FC236}">
                      <a16:creationId xmlns="" xmlns:a16="http://schemas.microsoft.com/office/drawing/2014/main" id="{1DC7B78A-CA6A-3433-D27D-FCE1A526AA7E}"/>
                    </a:ext>
                  </a:extLst>
                </p:cNvPr>
                <p:cNvSpPr/>
                <p:nvPr/>
              </p:nvSpPr>
              <p:spPr>
                <a:xfrm>
                  <a:off x="2084355" y="4117951"/>
                  <a:ext cx="662490" cy="196490"/>
                </a:xfrm>
                <a:custGeom>
                  <a:avLst/>
                  <a:gdLst>
                    <a:gd name="connsiteX0" fmla="*/ 55880 w 767080"/>
                    <a:gd name="connsiteY0" fmla="*/ 111760 h 320040"/>
                    <a:gd name="connsiteX1" fmla="*/ 248920 w 767080"/>
                    <a:gd name="connsiteY1" fmla="*/ 5080 h 320040"/>
                    <a:gd name="connsiteX2" fmla="*/ 619760 w 767080"/>
                    <a:gd name="connsiteY2" fmla="*/ 0 h 320040"/>
                    <a:gd name="connsiteX3" fmla="*/ 746760 w 767080"/>
                    <a:gd name="connsiteY3" fmla="*/ 30480 h 320040"/>
                    <a:gd name="connsiteX4" fmla="*/ 767080 w 767080"/>
                    <a:gd name="connsiteY4" fmla="*/ 152400 h 320040"/>
                    <a:gd name="connsiteX5" fmla="*/ 614680 w 767080"/>
                    <a:gd name="connsiteY5" fmla="*/ 320040 h 320040"/>
                    <a:gd name="connsiteX6" fmla="*/ 264160 w 767080"/>
                    <a:gd name="connsiteY6" fmla="*/ 299720 h 320040"/>
                    <a:gd name="connsiteX7" fmla="*/ 147320 w 767080"/>
                    <a:gd name="connsiteY7" fmla="*/ 254000 h 320040"/>
                    <a:gd name="connsiteX8" fmla="*/ 50800 w 767080"/>
                    <a:gd name="connsiteY8" fmla="*/ 259080 h 320040"/>
                    <a:gd name="connsiteX9" fmla="*/ 0 w 767080"/>
                    <a:gd name="connsiteY9" fmla="*/ 228600 h 320040"/>
                    <a:gd name="connsiteX10" fmla="*/ 55880 w 767080"/>
                    <a:gd name="connsiteY10" fmla="*/ 111760 h 320040"/>
                    <a:gd name="connsiteX0" fmla="*/ 55880 w 777070"/>
                    <a:gd name="connsiteY0" fmla="*/ 111760 h 320040"/>
                    <a:gd name="connsiteX1" fmla="*/ 248920 w 777070"/>
                    <a:gd name="connsiteY1" fmla="*/ 5080 h 320040"/>
                    <a:gd name="connsiteX2" fmla="*/ 619760 w 777070"/>
                    <a:gd name="connsiteY2" fmla="*/ 0 h 320040"/>
                    <a:gd name="connsiteX3" fmla="*/ 746760 w 777070"/>
                    <a:gd name="connsiteY3" fmla="*/ 30480 h 320040"/>
                    <a:gd name="connsiteX4" fmla="*/ 767080 w 777070"/>
                    <a:gd name="connsiteY4" fmla="*/ 152400 h 320040"/>
                    <a:gd name="connsiteX5" fmla="*/ 614680 w 777070"/>
                    <a:gd name="connsiteY5" fmla="*/ 320040 h 320040"/>
                    <a:gd name="connsiteX6" fmla="*/ 264160 w 777070"/>
                    <a:gd name="connsiteY6" fmla="*/ 299720 h 320040"/>
                    <a:gd name="connsiteX7" fmla="*/ 147320 w 777070"/>
                    <a:gd name="connsiteY7" fmla="*/ 254000 h 320040"/>
                    <a:gd name="connsiteX8" fmla="*/ 50800 w 777070"/>
                    <a:gd name="connsiteY8" fmla="*/ 259080 h 320040"/>
                    <a:gd name="connsiteX9" fmla="*/ 0 w 777070"/>
                    <a:gd name="connsiteY9" fmla="*/ 228600 h 320040"/>
                    <a:gd name="connsiteX10" fmla="*/ 55880 w 777070"/>
                    <a:gd name="connsiteY10" fmla="*/ 111760 h 320040"/>
                    <a:gd name="connsiteX0" fmla="*/ 55880 w 777070"/>
                    <a:gd name="connsiteY0" fmla="*/ 111760 h 320302"/>
                    <a:gd name="connsiteX1" fmla="*/ 248920 w 777070"/>
                    <a:gd name="connsiteY1" fmla="*/ 5080 h 320302"/>
                    <a:gd name="connsiteX2" fmla="*/ 619760 w 777070"/>
                    <a:gd name="connsiteY2" fmla="*/ 0 h 320302"/>
                    <a:gd name="connsiteX3" fmla="*/ 746760 w 777070"/>
                    <a:gd name="connsiteY3" fmla="*/ 30480 h 320302"/>
                    <a:gd name="connsiteX4" fmla="*/ 767080 w 777070"/>
                    <a:gd name="connsiteY4" fmla="*/ 152400 h 320302"/>
                    <a:gd name="connsiteX5" fmla="*/ 614680 w 777070"/>
                    <a:gd name="connsiteY5" fmla="*/ 320040 h 320302"/>
                    <a:gd name="connsiteX6" fmla="*/ 264160 w 777070"/>
                    <a:gd name="connsiteY6" fmla="*/ 299720 h 320302"/>
                    <a:gd name="connsiteX7" fmla="*/ 147320 w 777070"/>
                    <a:gd name="connsiteY7" fmla="*/ 254000 h 320302"/>
                    <a:gd name="connsiteX8" fmla="*/ 50800 w 777070"/>
                    <a:gd name="connsiteY8" fmla="*/ 259080 h 320302"/>
                    <a:gd name="connsiteX9" fmla="*/ 0 w 777070"/>
                    <a:gd name="connsiteY9" fmla="*/ 228600 h 320302"/>
                    <a:gd name="connsiteX10" fmla="*/ 55880 w 777070"/>
                    <a:gd name="connsiteY10" fmla="*/ 111760 h 320302"/>
                    <a:gd name="connsiteX0" fmla="*/ 55880 w 777070"/>
                    <a:gd name="connsiteY0" fmla="*/ 111760 h 320302"/>
                    <a:gd name="connsiteX1" fmla="*/ 248920 w 777070"/>
                    <a:gd name="connsiteY1" fmla="*/ 5080 h 320302"/>
                    <a:gd name="connsiteX2" fmla="*/ 619760 w 777070"/>
                    <a:gd name="connsiteY2" fmla="*/ 0 h 320302"/>
                    <a:gd name="connsiteX3" fmla="*/ 746760 w 777070"/>
                    <a:gd name="connsiteY3" fmla="*/ 30480 h 320302"/>
                    <a:gd name="connsiteX4" fmla="*/ 767080 w 777070"/>
                    <a:gd name="connsiteY4" fmla="*/ 152400 h 320302"/>
                    <a:gd name="connsiteX5" fmla="*/ 614680 w 777070"/>
                    <a:gd name="connsiteY5" fmla="*/ 320040 h 320302"/>
                    <a:gd name="connsiteX6" fmla="*/ 264160 w 777070"/>
                    <a:gd name="connsiteY6" fmla="*/ 299720 h 320302"/>
                    <a:gd name="connsiteX7" fmla="*/ 147320 w 777070"/>
                    <a:gd name="connsiteY7" fmla="*/ 254000 h 320302"/>
                    <a:gd name="connsiteX8" fmla="*/ 50800 w 777070"/>
                    <a:gd name="connsiteY8" fmla="*/ 259080 h 320302"/>
                    <a:gd name="connsiteX9" fmla="*/ 0 w 777070"/>
                    <a:gd name="connsiteY9" fmla="*/ 228600 h 320302"/>
                    <a:gd name="connsiteX10" fmla="*/ 55880 w 777070"/>
                    <a:gd name="connsiteY10" fmla="*/ 111760 h 320302"/>
                    <a:gd name="connsiteX0" fmla="*/ 55880 w 777070"/>
                    <a:gd name="connsiteY0" fmla="*/ 111760 h 320302"/>
                    <a:gd name="connsiteX1" fmla="*/ 248920 w 777070"/>
                    <a:gd name="connsiteY1" fmla="*/ 5080 h 320302"/>
                    <a:gd name="connsiteX2" fmla="*/ 619760 w 777070"/>
                    <a:gd name="connsiteY2" fmla="*/ 0 h 320302"/>
                    <a:gd name="connsiteX3" fmla="*/ 746760 w 777070"/>
                    <a:gd name="connsiteY3" fmla="*/ 30480 h 320302"/>
                    <a:gd name="connsiteX4" fmla="*/ 767080 w 777070"/>
                    <a:gd name="connsiteY4" fmla="*/ 152400 h 320302"/>
                    <a:gd name="connsiteX5" fmla="*/ 614680 w 777070"/>
                    <a:gd name="connsiteY5" fmla="*/ 320040 h 320302"/>
                    <a:gd name="connsiteX6" fmla="*/ 264160 w 777070"/>
                    <a:gd name="connsiteY6" fmla="*/ 299720 h 320302"/>
                    <a:gd name="connsiteX7" fmla="*/ 147320 w 777070"/>
                    <a:gd name="connsiteY7" fmla="*/ 254000 h 320302"/>
                    <a:gd name="connsiteX8" fmla="*/ 50800 w 777070"/>
                    <a:gd name="connsiteY8" fmla="*/ 259080 h 320302"/>
                    <a:gd name="connsiteX9" fmla="*/ 0 w 777070"/>
                    <a:gd name="connsiteY9" fmla="*/ 228600 h 320302"/>
                    <a:gd name="connsiteX10" fmla="*/ 55880 w 777070"/>
                    <a:gd name="connsiteY10" fmla="*/ 111760 h 320302"/>
                    <a:gd name="connsiteX0" fmla="*/ 55906 w 777096"/>
                    <a:gd name="connsiteY0" fmla="*/ 111760 h 320302"/>
                    <a:gd name="connsiteX1" fmla="*/ 248946 w 777096"/>
                    <a:gd name="connsiteY1" fmla="*/ 5080 h 320302"/>
                    <a:gd name="connsiteX2" fmla="*/ 619786 w 777096"/>
                    <a:gd name="connsiteY2" fmla="*/ 0 h 320302"/>
                    <a:gd name="connsiteX3" fmla="*/ 746786 w 777096"/>
                    <a:gd name="connsiteY3" fmla="*/ 30480 h 320302"/>
                    <a:gd name="connsiteX4" fmla="*/ 767106 w 777096"/>
                    <a:gd name="connsiteY4" fmla="*/ 152400 h 320302"/>
                    <a:gd name="connsiteX5" fmla="*/ 614706 w 777096"/>
                    <a:gd name="connsiteY5" fmla="*/ 320040 h 320302"/>
                    <a:gd name="connsiteX6" fmla="*/ 264186 w 777096"/>
                    <a:gd name="connsiteY6" fmla="*/ 299720 h 320302"/>
                    <a:gd name="connsiteX7" fmla="*/ 147346 w 777096"/>
                    <a:gd name="connsiteY7" fmla="*/ 254000 h 320302"/>
                    <a:gd name="connsiteX8" fmla="*/ 50826 w 777096"/>
                    <a:gd name="connsiteY8" fmla="*/ 259080 h 320302"/>
                    <a:gd name="connsiteX9" fmla="*/ 26 w 777096"/>
                    <a:gd name="connsiteY9" fmla="*/ 228600 h 320302"/>
                    <a:gd name="connsiteX10" fmla="*/ 55906 w 777096"/>
                    <a:gd name="connsiteY10" fmla="*/ 111760 h 320302"/>
                    <a:gd name="connsiteX0" fmla="*/ 60290 w 781480"/>
                    <a:gd name="connsiteY0" fmla="*/ 111760 h 320302"/>
                    <a:gd name="connsiteX1" fmla="*/ 253330 w 781480"/>
                    <a:gd name="connsiteY1" fmla="*/ 5080 h 320302"/>
                    <a:gd name="connsiteX2" fmla="*/ 624170 w 781480"/>
                    <a:gd name="connsiteY2" fmla="*/ 0 h 320302"/>
                    <a:gd name="connsiteX3" fmla="*/ 751170 w 781480"/>
                    <a:gd name="connsiteY3" fmla="*/ 30480 h 320302"/>
                    <a:gd name="connsiteX4" fmla="*/ 771490 w 781480"/>
                    <a:gd name="connsiteY4" fmla="*/ 152400 h 320302"/>
                    <a:gd name="connsiteX5" fmla="*/ 619090 w 781480"/>
                    <a:gd name="connsiteY5" fmla="*/ 320040 h 320302"/>
                    <a:gd name="connsiteX6" fmla="*/ 268570 w 781480"/>
                    <a:gd name="connsiteY6" fmla="*/ 299720 h 320302"/>
                    <a:gd name="connsiteX7" fmla="*/ 151730 w 781480"/>
                    <a:gd name="connsiteY7" fmla="*/ 254000 h 320302"/>
                    <a:gd name="connsiteX8" fmla="*/ 55210 w 781480"/>
                    <a:gd name="connsiteY8" fmla="*/ 259080 h 320302"/>
                    <a:gd name="connsiteX9" fmla="*/ 4410 w 781480"/>
                    <a:gd name="connsiteY9" fmla="*/ 228600 h 320302"/>
                    <a:gd name="connsiteX10" fmla="*/ 60290 w 781480"/>
                    <a:gd name="connsiteY10" fmla="*/ 111760 h 320302"/>
                    <a:gd name="connsiteX0" fmla="*/ 60290 w 781480"/>
                    <a:gd name="connsiteY0" fmla="*/ 111760 h 320302"/>
                    <a:gd name="connsiteX1" fmla="*/ 253330 w 781480"/>
                    <a:gd name="connsiteY1" fmla="*/ 5080 h 320302"/>
                    <a:gd name="connsiteX2" fmla="*/ 624170 w 781480"/>
                    <a:gd name="connsiteY2" fmla="*/ 0 h 320302"/>
                    <a:gd name="connsiteX3" fmla="*/ 751170 w 781480"/>
                    <a:gd name="connsiteY3" fmla="*/ 30480 h 320302"/>
                    <a:gd name="connsiteX4" fmla="*/ 771490 w 781480"/>
                    <a:gd name="connsiteY4" fmla="*/ 152400 h 320302"/>
                    <a:gd name="connsiteX5" fmla="*/ 619090 w 781480"/>
                    <a:gd name="connsiteY5" fmla="*/ 320040 h 320302"/>
                    <a:gd name="connsiteX6" fmla="*/ 268570 w 781480"/>
                    <a:gd name="connsiteY6" fmla="*/ 299720 h 320302"/>
                    <a:gd name="connsiteX7" fmla="*/ 151730 w 781480"/>
                    <a:gd name="connsiteY7" fmla="*/ 254000 h 320302"/>
                    <a:gd name="connsiteX8" fmla="*/ 55210 w 781480"/>
                    <a:gd name="connsiteY8" fmla="*/ 259080 h 320302"/>
                    <a:gd name="connsiteX9" fmla="*/ 4410 w 781480"/>
                    <a:gd name="connsiteY9" fmla="*/ 228600 h 320302"/>
                    <a:gd name="connsiteX10" fmla="*/ 60290 w 781480"/>
                    <a:gd name="connsiteY10" fmla="*/ 111760 h 320302"/>
                    <a:gd name="connsiteX0" fmla="*/ 60290 w 781480"/>
                    <a:gd name="connsiteY0" fmla="*/ 111760 h 320302"/>
                    <a:gd name="connsiteX1" fmla="*/ 253330 w 781480"/>
                    <a:gd name="connsiteY1" fmla="*/ 5080 h 320302"/>
                    <a:gd name="connsiteX2" fmla="*/ 624170 w 781480"/>
                    <a:gd name="connsiteY2" fmla="*/ 0 h 320302"/>
                    <a:gd name="connsiteX3" fmla="*/ 751170 w 781480"/>
                    <a:gd name="connsiteY3" fmla="*/ 30480 h 320302"/>
                    <a:gd name="connsiteX4" fmla="*/ 771490 w 781480"/>
                    <a:gd name="connsiteY4" fmla="*/ 152400 h 320302"/>
                    <a:gd name="connsiteX5" fmla="*/ 619090 w 781480"/>
                    <a:gd name="connsiteY5" fmla="*/ 320040 h 320302"/>
                    <a:gd name="connsiteX6" fmla="*/ 268570 w 781480"/>
                    <a:gd name="connsiteY6" fmla="*/ 299720 h 320302"/>
                    <a:gd name="connsiteX7" fmla="*/ 151730 w 781480"/>
                    <a:gd name="connsiteY7" fmla="*/ 254000 h 320302"/>
                    <a:gd name="connsiteX8" fmla="*/ 55210 w 781480"/>
                    <a:gd name="connsiteY8" fmla="*/ 259080 h 320302"/>
                    <a:gd name="connsiteX9" fmla="*/ 4410 w 781480"/>
                    <a:gd name="connsiteY9" fmla="*/ 228600 h 320302"/>
                    <a:gd name="connsiteX10" fmla="*/ 60290 w 781480"/>
                    <a:gd name="connsiteY10" fmla="*/ 111760 h 320302"/>
                    <a:gd name="connsiteX0" fmla="*/ 60290 w 781480"/>
                    <a:gd name="connsiteY0" fmla="*/ 112004 h 320546"/>
                    <a:gd name="connsiteX1" fmla="*/ 253330 w 781480"/>
                    <a:gd name="connsiteY1" fmla="*/ 5324 h 320546"/>
                    <a:gd name="connsiteX2" fmla="*/ 624170 w 781480"/>
                    <a:gd name="connsiteY2" fmla="*/ 244 h 320546"/>
                    <a:gd name="connsiteX3" fmla="*/ 751170 w 781480"/>
                    <a:gd name="connsiteY3" fmla="*/ 30724 h 320546"/>
                    <a:gd name="connsiteX4" fmla="*/ 771490 w 781480"/>
                    <a:gd name="connsiteY4" fmla="*/ 152644 h 320546"/>
                    <a:gd name="connsiteX5" fmla="*/ 619090 w 781480"/>
                    <a:gd name="connsiteY5" fmla="*/ 320284 h 320546"/>
                    <a:gd name="connsiteX6" fmla="*/ 268570 w 781480"/>
                    <a:gd name="connsiteY6" fmla="*/ 299964 h 320546"/>
                    <a:gd name="connsiteX7" fmla="*/ 151730 w 781480"/>
                    <a:gd name="connsiteY7" fmla="*/ 254244 h 320546"/>
                    <a:gd name="connsiteX8" fmla="*/ 55210 w 781480"/>
                    <a:gd name="connsiteY8" fmla="*/ 259324 h 320546"/>
                    <a:gd name="connsiteX9" fmla="*/ 4410 w 781480"/>
                    <a:gd name="connsiteY9" fmla="*/ 228844 h 320546"/>
                    <a:gd name="connsiteX10" fmla="*/ 60290 w 781480"/>
                    <a:gd name="connsiteY10" fmla="*/ 112004 h 320546"/>
                    <a:gd name="connsiteX0" fmla="*/ 60290 w 781480"/>
                    <a:gd name="connsiteY0" fmla="*/ 111760 h 320302"/>
                    <a:gd name="connsiteX1" fmla="*/ 253330 w 781480"/>
                    <a:gd name="connsiteY1" fmla="*/ 5080 h 320302"/>
                    <a:gd name="connsiteX2" fmla="*/ 624170 w 781480"/>
                    <a:gd name="connsiteY2" fmla="*/ 0 h 320302"/>
                    <a:gd name="connsiteX3" fmla="*/ 751170 w 781480"/>
                    <a:gd name="connsiteY3" fmla="*/ 30480 h 320302"/>
                    <a:gd name="connsiteX4" fmla="*/ 771490 w 781480"/>
                    <a:gd name="connsiteY4" fmla="*/ 152400 h 320302"/>
                    <a:gd name="connsiteX5" fmla="*/ 619090 w 781480"/>
                    <a:gd name="connsiteY5" fmla="*/ 320040 h 320302"/>
                    <a:gd name="connsiteX6" fmla="*/ 268570 w 781480"/>
                    <a:gd name="connsiteY6" fmla="*/ 299720 h 320302"/>
                    <a:gd name="connsiteX7" fmla="*/ 151730 w 781480"/>
                    <a:gd name="connsiteY7" fmla="*/ 254000 h 320302"/>
                    <a:gd name="connsiteX8" fmla="*/ 55210 w 781480"/>
                    <a:gd name="connsiteY8" fmla="*/ 259080 h 320302"/>
                    <a:gd name="connsiteX9" fmla="*/ 4410 w 781480"/>
                    <a:gd name="connsiteY9" fmla="*/ 228600 h 320302"/>
                    <a:gd name="connsiteX10" fmla="*/ 60290 w 781480"/>
                    <a:gd name="connsiteY10" fmla="*/ 111760 h 320302"/>
                    <a:gd name="connsiteX0" fmla="*/ 20748 w 741938"/>
                    <a:gd name="connsiteY0" fmla="*/ 111760 h 320302"/>
                    <a:gd name="connsiteX1" fmla="*/ 213788 w 741938"/>
                    <a:gd name="connsiteY1" fmla="*/ 5080 h 320302"/>
                    <a:gd name="connsiteX2" fmla="*/ 584628 w 741938"/>
                    <a:gd name="connsiteY2" fmla="*/ 0 h 320302"/>
                    <a:gd name="connsiteX3" fmla="*/ 711628 w 741938"/>
                    <a:gd name="connsiteY3" fmla="*/ 30480 h 320302"/>
                    <a:gd name="connsiteX4" fmla="*/ 731948 w 741938"/>
                    <a:gd name="connsiteY4" fmla="*/ 152400 h 320302"/>
                    <a:gd name="connsiteX5" fmla="*/ 579548 w 741938"/>
                    <a:gd name="connsiteY5" fmla="*/ 320040 h 320302"/>
                    <a:gd name="connsiteX6" fmla="*/ 229028 w 741938"/>
                    <a:gd name="connsiteY6" fmla="*/ 299720 h 320302"/>
                    <a:gd name="connsiteX7" fmla="*/ 112188 w 741938"/>
                    <a:gd name="connsiteY7" fmla="*/ 254000 h 320302"/>
                    <a:gd name="connsiteX8" fmla="*/ 15668 w 741938"/>
                    <a:gd name="connsiteY8" fmla="*/ 259080 h 320302"/>
                    <a:gd name="connsiteX9" fmla="*/ 20748 w 741938"/>
                    <a:gd name="connsiteY9" fmla="*/ 111760 h 320302"/>
                    <a:gd name="connsiteX0" fmla="*/ 34991 w 756181"/>
                    <a:gd name="connsiteY0" fmla="*/ 111760 h 320302"/>
                    <a:gd name="connsiteX1" fmla="*/ 228031 w 756181"/>
                    <a:gd name="connsiteY1" fmla="*/ 5080 h 320302"/>
                    <a:gd name="connsiteX2" fmla="*/ 598871 w 756181"/>
                    <a:gd name="connsiteY2" fmla="*/ 0 h 320302"/>
                    <a:gd name="connsiteX3" fmla="*/ 725871 w 756181"/>
                    <a:gd name="connsiteY3" fmla="*/ 30480 h 320302"/>
                    <a:gd name="connsiteX4" fmla="*/ 746191 w 756181"/>
                    <a:gd name="connsiteY4" fmla="*/ 152400 h 320302"/>
                    <a:gd name="connsiteX5" fmla="*/ 593791 w 756181"/>
                    <a:gd name="connsiteY5" fmla="*/ 320040 h 320302"/>
                    <a:gd name="connsiteX6" fmla="*/ 243271 w 756181"/>
                    <a:gd name="connsiteY6" fmla="*/ 299720 h 320302"/>
                    <a:gd name="connsiteX7" fmla="*/ 126431 w 756181"/>
                    <a:gd name="connsiteY7" fmla="*/ 254000 h 320302"/>
                    <a:gd name="connsiteX8" fmla="*/ 29911 w 756181"/>
                    <a:gd name="connsiteY8" fmla="*/ 259080 h 320302"/>
                    <a:gd name="connsiteX9" fmla="*/ 34991 w 756181"/>
                    <a:gd name="connsiteY9" fmla="*/ 111760 h 320302"/>
                    <a:gd name="connsiteX0" fmla="*/ 34991 w 756181"/>
                    <a:gd name="connsiteY0" fmla="*/ 111760 h 320302"/>
                    <a:gd name="connsiteX1" fmla="*/ 228031 w 756181"/>
                    <a:gd name="connsiteY1" fmla="*/ 5080 h 320302"/>
                    <a:gd name="connsiteX2" fmla="*/ 598871 w 756181"/>
                    <a:gd name="connsiteY2" fmla="*/ 0 h 320302"/>
                    <a:gd name="connsiteX3" fmla="*/ 725871 w 756181"/>
                    <a:gd name="connsiteY3" fmla="*/ 30480 h 320302"/>
                    <a:gd name="connsiteX4" fmla="*/ 746191 w 756181"/>
                    <a:gd name="connsiteY4" fmla="*/ 152400 h 320302"/>
                    <a:gd name="connsiteX5" fmla="*/ 593791 w 756181"/>
                    <a:gd name="connsiteY5" fmla="*/ 320040 h 320302"/>
                    <a:gd name="connsiteX6" fmla="*/ 243271 w 756181"/>
                    <a:gd name="connsiteY6" fmla="*/ 299720 h 320302"/>
                    <a:gd name="connsiteX7" fmla="*/ 126431 w 756181"/>
                    <a:gd name="connsiteY7" fmla="*/ 254000 h 320302"/>
                    <a:gd name="connsiteX8" fmla="*/ 29911 w 756181"/>
                    <a:gd name="connsiteY8" fmla="*/ 259080 h 320302"/>
                    <a:gd name="connsiteX9" fmla="*/ 34991 w 756181"/>
                    <a:gd name="connsiteY9" fmla="*/ 111760 h 320302"/>
                    <a:gd name="connsiteX0" fmla="*/ 20639 w 741829"/>
                    <a:gd name="connsiteY0" fmla="*/ 111760 h 320302"/>
                    <a:gd name="connsiteX1" fmla="*/ 213679 w 741829"/>
                    <a:gd name="connsiteY1" fmla="*/ 5080 h 320302"/>
                    <a:gd name="connsiteX2" fmla="*/ 584519 w 741829"/>
                    <a:gd name="connsiteY2" fmla="*/ 0 h 320302"/>
                    <a:gd name="connsiteX3" fmla="*/ 711519 w 741829"/>
                    <a:gd name="connsiteY3" fmla="*/ 30480 h 320302"/>
                    <a:gd name="connsiteX4" fmla="*/ 731839 w 741829"/>
                    <a:gd name="connsiteY4" fmla="*/ 152400 h 320302"/>
                    <a:gd name="connsiteX5" fmla="*/ 579439 w 741829"/>
                    <a:gd name="connsiteY5" fmla="*/ 320040 h 320302"/>
                    <a:gd name="connsiteX6" fmla="*/ 228919 w 741829"/>
                    <a:gd name="connsiteY6" fmla="*/ 299720 h 320302"/>
                    <a:gd name="connsiteX7" fmla="*/ 110174 w 741829"/>
                    <a:gd name="connsiteY7" fmla="*/ 259715 h 320302"/>
                    <a:gd name="connsiteX8" fmla="*/ 15559 w 741829"/>
                    <a:gd name="connsiteY8" fmla="*/ 259080 h 320302"/>
                    <a:gd name="connsiteX9" fmla="*/ 20639 w 741829"/>
                    <a:gd name="connsiteY9" fmla="*/ 111760 h 32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1829" h="320302">
                      <a:moveTo>
                        <a:pt x="20639" y="111760"/>
                      </a:moveTo>
                      <a:cubicBezTo>
                        <a:pt x="53659" y="69427"/>
                        <a:pt x="90066" y="6773"/>
                        <a:pt x="213679" y="5080"/>
                      </a:cubicBezTo>
                      <a:lnTo>
                        <a:pt x="584519" y="0"/>
                      </a:lnTo>
                      <a:cubicBezTo>
                        <a:pt x="667492" y="4233"/>
                        <a:pt x="686966" y="5080"/>
                        <a:pt x="711519" y="30480"/>
                      </a:cubicBezTo>
                      <a:cubicBezTo>
                        <a:pt x="736072" y="55880"/>
                        <a:pt x="753852" y="104140"/>
                        <a:pt x="731839" y="152400"/>
                      </a:cubicBezTo>
                      <a:cubicBezTo>
                        <a:pt x="709826" y="200660"/>
                        <a:pt x="696279" y="326813"/>
                        <a:pt x="579439" y="320040"/>
                      </a:cubicBezTo>
                      <a:cubicBezTo>
                        <a:pt x="462599" y="313267"/>
                        <a:pt x="307130" y="309774"/>
                        <a:pt x="228919" y="299720"/>
                      </a:cubicBezTo>
                      <a:cubicBezTo>
                        <a:pt x="150708" y="289666"/>
                        <a:pt x="144252" y="263737"/>
                        <a:pt x="110174" y="259715"/>
                      </a:cubicBezTo>
                      <a:cubicBezTo>
                        <a:pt x="76096" y="255693"/>
                        <a:pt x="30481" y="283739"/>
                        <a:pt x="15559" y="259080"/>
                      </a:cubicBezTo>
                      <a:cubicBezTo>
                        <a:pt x="637" y="234421"/>
                        <a:pt x="-12381" y="154093"/>
                        <a:pt x="20639" y="111760"/>
                      </a:cubicBezTo>
                      <a:close/>
                    </a:path>
                  </a:pathLst>
                </a:custGeom>
                <a:solidFill>
                  <a:srgbClr val="005AD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CA" sz="900" b="1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HYP</a:t>
                  </a:r>
                  <a:endParaRPr lang="en-GB" sz="900" b="1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93" name="Freeform: Shape 209">
                  <a:extLst>
                    <a:ext uri="{FF2B5EF4-FFF2-40B4-BE49-F238E27FC236}">
                      <a16:creationId xmlns="" xmlns:a16="http://schemas.microsoft.com/office/drawing/2014/main" id="{9AB3EDF4-CF62-3AFB-1B58-AE1592295935}"/>
                    </a:ext>
                  </a:extLst>
                </p:cNvPr>
                <p:cNvSpPr/>
                <p:nvPr/>
              </p:nvSpPr>
              <p:spPr>
                <a:xfrm>
                  <a:off x="3209739" y="3431435"/>
                  <a:ext cx="503946" cy="367819"/>
                </a:xfrm>
                <a:custGeom>
                  <a:avLst/>
                  <a:gdLst>
                    <a:gd name="connsiteX0" fmla="*/ 270510 w 487680"/>
                    <a:gd name="connsiteY0" fmla="*/ 0 h 426720"/>
                    <a:gd name="connsiteX1" fmla="*/ 350520 w 487680"/>
                    <a:gd name="connsiteY1" fmla="*/ 220980 h 426720"/>
                    <a:gd name="connsiteX2" fmla="*/ 487680 w 487680"/>
                    <a:gd name="connsiteY2" fmla="*/ 350520 h 426720"/>
                    <a:gd name="connsiteX3" fmla="*/ 335280 w 487680"/>
                    <a:gd name="connsiteY3" fmla="*/ 426720 h 426720"/>
                    <a:gd name="connsiteX4" fmla="*/ 247650 w 487680"/>
                    <a:gd name="connsiteY4" fmla="*/ 377190 h 426720"/>
                    <a:gd name="connsiteX5" fmla="*/ 11430 w 487680"/>
                    <a:gd name="connsiteY5" fmla="*/ 331470 h 426720"/>
                    <a:gd name="connsiteX6" fmla="*/ 0 w 487680"/>
                    <a:gd name="connsiteY6" fmla="*/ 152400 h 426720"/>
                    <a:gd name="connsiteX7" fmla="*/ 198120 w 487680"/>
                    <a:gd name="connsiteY7" fmla="*/ 118110 h 426720"/>
                    <a:gd name="connsiteX8" fmla="*/ 270510 w 487680"/>
                    <a:gd name="connsiteY8" fmla="*/ 0 h 426720"/>
                    <a:gd name="connsiteX0" fmla="*/ 270510 w 487680"/>
                    <a:gd name="connsiteY0" fmla="*/ 1807 h 428527"/>
                    <a:gd name="connsiteX1" fmla="*/ 350520 w 487680"/>
                    <a:gd name="connsiteY1" fmla="*/ 222787 h 428527"/>
                    <a:gd name="connsiteX2" fmla="*/ 487680 w 487680"/>
                    <a:gd name="connsiteY2" fmla="*/ 352327 h 428527"/>
                    <a:gd name="connsiteX3" fmla="*/ 335280 w 487680"/>
                    <a:gd name="connsiteY3" fmla="*/ 428527 h 428527"/>
                    <a:gd name="connsiteX4" fmla="*/ 247650 w 487680"/>
                    <a:gd name="connsiteY4" fmla="*/ 378997 h 428527"/>
                    <a:gd name="connsiteX5" fmla="*/ 11430 w 487680"/>
                    <a:gd name="connsiteY5" fmla="*/ 333277 h 428527"/>
                    <a:gd name="connsiteX6" fmla="*/ 0 w 487680"/>
                    <a:gd name="connsiteY6" fmla="*/ 154207 h 428527"/>
                    <a:gd name="connsiteX7" fmla="*/ 198120 w 487680"/>
                    <a:gd name="connsiteY7" fmla="*/ 119917 h 428527"/>
                    <a:gd name="connsiteX8" fmla="*/ 270510 w 487680"/>
                    <a:gd name="connsiteY8" fmla="*/ 1807 h 428527"/>
                    <a:gd name="connsiteX0" fmla="*/ 270510 w 487680"/>
                    <a:gd name="connsiteY0" fmla="*/ 1807 h 428527"/>
                    <a:gd name="connsiteX1" fmla="*/ 350520 w 487680"/>
                    <a:gd name="connsiteY1" fmla="*/ 222787 h 428527"/>
                    <a:gd name="connsiteX2" fmla="*/ 487680 w 487680"/>
                    <a:gd name="connsiteY2" fmla="*/ 352327 h 428527"/>
                    <a:gd name="connsiteX3" fmla="*/ 335280 w 487680"/>
                    <a:gd name="connsiteY3" fmla="*/ 428527 h 428527"/>
                    <a:gd name="connsiteX4" fmla="*/ 247650 w 487680"/>
                    <a:gd name="connsiteY4" fmla="*/ 378997 h 428527"/>
                    <a:gd name="connsiteX5" fmla="*/ 11430 w 487680"/>
                    <a:gd name="connsiteY5" fmla="*/ 333277 h 428527"/>
                    <a:gd name="connsiteX6" fmla="*/ 0 w 487680"/>
                    <a:gd name="connsiteY6" fmla="*/ 154207 h 428527"/>
                    <a:gd name="connsiteX7" fmla="*/ 198120 w 487680"/>
                    <a:gd name="connsiteY7" fmla="*/ 119917 h 428527"/>
                    <a:gd name="connsiteX8" fmla="*/ 270510 w 487680"/>
                    <a:gd name="connsiteY8" fmla="*/ 1807 h 428527"/>
                    <a:gd name="connsiteX0" fmla="*/ 270510 w 487680"/>
                    <a:gd name="connsiteY0" fmla="*/ 1807 h 428527"/>
                    <a:gd name="connsiteX1" fmla="*/ 350520 w 487680"/>
                    <a:gd name="connsiteY1" fmla="*/ 222787 h 428527"/>
                    <a:gd name="connsiteX2" fmla="*/ 487680 w 487680"/>
                    <a:gd name="connsiteY2" fmla="*/ 352327 h 428527"/>
                    <a:gd name="connsiteX3" fmla="*/ 335280 w 487680"/>
                    <a:gd name="connsiteY3" fmla="*/ 428527 h 428527"/>
                    <a:gd name="connsiteX4" fmla="*/ 247650 w 487680"/>
                    <a:gd name="connsiteY4" fmla="*/ 378997 h 428527"/>
                    <a:gd name="connsiteX5" fmla="*/ 11430 w 487680"/>
                    <a:gd name="connsiteY5" fmla="*/ 333277 h 428527"/>
                    <a:gd name="connsiteX6" fmla="*/ 0 w 487680"/>
                    <a:gd name="connsiteY6" fmla="*/ 154207 h 428527"/>
                    <a:gd name="connsiteX7" fmla="*/ 198120 w 487680"/>
                    <a:gd name="connsiteY7" fmla="*/ 119917 h 428527"/>
                    <a:gd name="connsiteX8" fmla="*/ 270510 w 487680"/>
                    <a:gd name="connsiteY8" fmla="*/ 1807 h 428527"/>
                    <a:gd name="connsiteX0" fmla="*/ 270510 w 495899"/>
                    <a:gd name="connsiteY0" fmla="*/ 1807 h 428527"/>
                    <a:gd name="connsiteX1" fmla="*/ 350520 w 495899"/>
                    <a:gd name="connsiteY1" fmla="*/ 222787 h 428527"/>
                    <a:gd name="connsiteX2" fmla="*/ 487680 w 495899"/>
                    <a:gd name="connsiteY2" fmla="*/ 352327 h 428527"/>
                    <a:gd name="connsiteX3" fmla="*/ 335280 w 495899"/>
                    <a:gd name="connsiteY3" fmla="*/ 428527 h 428527"/>
                    <a:gd name="connsiteX4" fmla="*/ 247650 w 495899"/>
                    <a:gd name="connsiteY4" fmla="*/ 378997 h 428527"/>
                    <a:gd name="connsiteX5" fmla="*/ 11430 w 495899"/>
                    <a:gd name="connsiteY5" fmla="*/ 333277 h 428527"/>
                    <a:gd name="connsiteX6" fmla="*/ 0 w 495899"/>
                    <a:gd name="connsiteY6" fmla="*/ 154207 h 428527"/>
                    <a:gd name="connsiteX7" fmla="*/ 198120 w 495899"/>
                    <a:gd name="connsiteY7" fmla="*/ 119917 h 428527"/>
                    <a:gd name="connsiteX8" fmla="*/ 270510 w 495899"/>
                    <a:gd name="connsiteY8" fmla="*/ 1807 h 428527"/>
                    <a:gd name="connsiteX0" fmla="*/ 270510 w 487680"/>
                    <a:gd name="connsiteY0" fmla="*/ 1807 h 431404"/>
                    <a:gd name="connsiteX1" fmla="*/ 350520 w 487680"/>
                    <a:gd name="connsiteY1" fmla="*/ 222787 h 431404"/>
                    <a:gd name="connsiteX2" fmla="*/ 487680 w 487680"/>
                    <a:gd name="connsiteY2" fmla="*/ 352327 h 431404"/>
                    <a:gd name="connsiteX3" fmla="*/ 335280 w 487680"/>
                    <a:gd name="connsiteY3" fmla="*/ 428527 h 431404"/>
                    <a:gd name="connsiteX4" fmla="*/ 247650 w 487680"/>
                    <a:gd name="connsiteY4" fmla="*/ 378997 h 431404"/>
                    <a:gd name="connsiteX5" fmla="*/ 11430 w 487680"/>
                    <a:gd name="connsiteY5" fmla="*/ 333277 h 431404"/>
                    <a:gd name="connsiteX6" fmla="*/ 0 w 487680"/>
                    <a:gd name="connsiteY6" fmla="*/ 154207 h 431404"/>
                    <a:gd name="connsiteX7" fmla="*/ 198120 w 487680"/>
                    <a:gd name="connsiteY7" fmla="*/ 119917 h 431404"/>
                    <a:gd name="connsiteX8" fmla="*/ 270510 w 487680"/>
                    <a:gd name="connsiteY8" fmla="*/ 1807 h 431404"/>
                    <a:gd name="connsiteX0" fmla="*/ 270510 w 487680"/>
                    <a:gd name="connsiteY0" fmla="*/ 1807 h 431404"/>
                    <a:gd name="connsiteX1" fmla="*/ 350520 w 487680"/>
                    <a:gd name="connsiteY1" fmla="*/ 222787 h 431404"/>
                    <a:gd name="connsiteX2" fmla="*/ 487680 w 487680"/>
                    <a:gd name="connsiteY2" fmla="*/ 352327 h 431404"/>
                    <a:gd name="connsiteX3" fmla="*/ 335280 w 487680"/>
                    <a:gd name="connsiteY3" fmla="*/ 428527 h 431404"/>
                    <a:gd name="connsiteX4" fmla="*/ 247650 w 487680"/>
                    <a:gd name="connsiteY4" fmla="*/ 378997 h 431404"/>
                    <a:gd name="connsiteX5" fmla="*/ 11430 w 487680"/>
                    <a:gd name="connsiteY5" fmla="*/ 333277 h 431404"/>
                    <a:gd name="connsiteX6" fmla="*/ 0 w 487680"/>
                    <a:gd name="connsiteY6" fmla="*/ 154207 h 431404"/>
                    <a:gd name="connsiteX7" fmla="*/ 198120 w 487680"/>
                    <a:gd name="connsiteY7" fmla="*/ 119917 h 431404"/>
                    <a:gd name="connsiteX8" fmla="*/ 270510 w 487680"/>
                    <a:gd name="connsiteY8" fmla="*/ 1807 h 431404"/>
                    <a:gd name="connsiteX0" fmla="*/ 270510 w 487680"/>
                    <a:gd name="connsiteY0" fmla="*/ 1807 h 431404"/>
                    <a:gd name="connsiteX1" fmla="*/ 350520 w 487680"/>
                    <a:gd name="connsiteY1" fmla="*/ 222787 h 431404"/>
                    <a:gd name="connsiteX2" fmla="*/ 487680 w 487680"/>
                    <a:gd name="connsiteY2" fmla="*/ 352327 h 431404"/>
                    <a:gd name="connsiteX3" fmla="*/ 335280 w 487680"/>
                    <a:gd name="connsiteY3" fmla="*/ 428527 h 431404"/>
                    <a:gd name="connsiteX4" fmla="*/ 247650 w 487680"/>
                    <a:gd name="connsiteY4" fmla="*/ 378997 h 431404"/>
                    <a:gd name="connsiteX5" fmla="*/ 11430 w 487680"/>
                    <a:gd name="connsiteY5" fmla="*/ 333277 h 431404"/>
                    <a:gd name="connsiteX6" fmla="*/ 0 w 487680"/>
                    <a:gd name="connsiteY6" fmla="*/ 154207 h 431404"/>
                    <a:gd name="connsiteX7" fmla="*/ 198120 w 487680"/>
                    <a:gd name="connsiteY7" fmla="*/ 119917 h 431404"/>
                    <a:gd name="connsiteX8" fmla="*/ 270510 w 487680"/>
                    <a:gd name="connsiteY8" fmla="*/ 1807 h 431404"/>
                    <a:gd name="connsiteX0" fmla="*/ 270578 w 487748"/>
                    <a:gd name="connsiteY0" fmla="*/ 1807 h 431404"/>
                    <a:gd name="connsiteX1" fmla="*/ 350588 w 487748"/>
                    <a:gd name="connsiteY1" fmla="*/ 222787 h 431404"/>
                    <a:gd name="connsiteX2" fmla="*/ 487748 w 487748"/>
                    <a:gd name="connsiteY2" fmla="*/ 352327 h 431404"/>
                    <a:gd name="connsiteX3" fmla="*/ 335348 w 487748"/>
                    <a:gd name="connsiteY3" fmla="*/ 428527 h 431404"/>
                    <a:gd name="connsiteX4" fmla="*/ 247718 w 487748"/>
                    <a:gd name="connsiteY4" fmla="*/ 378997 h 431404"/>
                    <a:gd name="connsiteX5" fmla="*/ 11498 w 487748"/>
                    <a:gd name="connsiteY5" fmla="*/ 333277 h 431404"/>
                    <a:gd name="connsiteX6" fmla="*/ 68 w 487748"/>
                    <a:gd name="connsiteY6" fmla="*/ 154207 h 431404"/>
                    <a:gd name="connsiteX7" fmla="*/ 198188 w 487748"/>
                    <a:gd name="connsiteY7" fmla="*/ 119917 h 431404"/>
                    <a:gd name="connsiteX8" fmla="*/ 270578 w 487748"/>
                    <a:gd name="connsiteY8" fmla="*/ 1807 h 431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7748" h="431404">
                      <a:moveTo>
                        <a:pt x="270578" y="1807"/>
                      </a:moveTo>
                      <a:cubicBezTo>
                        <a:pt x="295978" y="18952"/>
                        <a:pt x="304868" y="179607"/>
                        <a:pt x="350588" y="222787"/>
                      </a:cubicBezTo>
                      <a:lnTo>
                        <a:pt x="487748" y="352327"/>
                      </a:lnTo>
                      <a:cubicBezTo>
                        <a:pt x="485208" y="386617"/>
                        <a:pt x="364558" y="445037"/>
                        <a:pt x="335348" y="428527"/>
                      </a:cubicBezTo>
                      <a:lnTo>
                        <a:pt x="247718" y="378997"/>
                      </a:lnTo>
                      <a:cubicBezTo>
                        <a:pt x="193743" y="363122"/>
                        <a:pt x="15308" y="392967"/>
                        <a:pt x="11498" y="333277"/>
                      </a:cubicBezTo>
                      <a:lnTo>
                        <a:pt x="68" y="154207"/>
                      </a:lnTo>
                      <a:cubicBezTo>
                        <a:pt x="-3742" y="94517"/>
                        <a:pt x="153103" y="145317"/>
                        <a:pt x="198188" y="119917"/>
                      </a:cubicBezTo>
                      <a:cubicBezTo>
                        <a:pt x="243273" y="94517"/>
                        <a:pt x="245178" y="-15338"/>
                        <a:pt x="270578" y="1807"/>
                      </a:cubicBezTo>
                      <a:close/>
                    </a:path>
                  </a:pathLst>
                </a:custGeom>
                <a:solidFill>
                  <a:srgbClr val="005AD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304745" bIns="152373" anchor="b"/>
                <a:lstStyle/>
                <a:p>
                  <a:pPr algn="ctr">
                    <a:defRPr/>
                  </a:pPr>
                  <a:endParaRPr lang="en-GB" sz="7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94" name="Freeform: Shape 210">
                  <a:extLst>
                    <a:ext uri="{FF2B5EF4-FFF2-40B4-BE49-F238E27FC236}">
                      <a16:creationId xmlns="" xmlns:a16="http://schemas.microsoft.com/office/drawing/2014/main" id="{5C0402E7-11B7-9F80-18A9-C80ED5A72D53}"/>
                    </a:ext>
                  </a:extLst>
                </p:cNvPr>
                <p:cNvSpPr/>
                <p:nvPr/>
              </p:nvSpPr>
              <p:spPr>
                <a:xfrm rot="16548023">
                  <a:off x="4520084" y="3594296"/>
                  <a:ext cx="337867" cy="203843"/>
                </a:xfrm>
                <a:custGeom>
                  <a:avLst/>
                  <a:gdLst>
                    <a:gd name="connsiteX0" fmla="*/ 502920 w 502920"/>
                    <a:gd name="connsiteY0" fmla="*/ 148590 h 171450"/>
                    <a:gd name="connsiteX1" fmla="*/ 198120 w 502920"/>
                    <a:gd name="connsiteY1" fmla="*/ 171450 h 171450"/>
                    <a:gd name="connsiteX2" fmla="*/ 0 w 502920"/>
                    <a:gd name="connsiteY2" fmla="*/ 0 h 171450"/>
                    <a:gd name="connsiteX0" fmla="*/ 502920 w 502920"/>
                    <a:gd name="connsiteY0" fmla="*/ 148590 h 179441"/>
                    <a:gd name="connsiteX1" fmla="*/ 198120 w 502920"/>
                    <a:gd name="connsiteY1" fmla="*/ 171450 h 179441"/>
                    <a:gd name="connsiteX2" fmla="*/ 0 w 502920"/>
                    <a:gd name="connsiteY2" fmla="*/ 0 h 179441"/>
                    <a:gd name="connsiteX0" fmla="*/ 502920 w 502920"/>
                    <a:gd name="connsiteY0" fmla="*/ 148590 h 185848"/>
                    <a:gd name="connsiteX1" fmla="*/ 198120 w 502920"/>
                    <a:gd name="connsiteY1" fmla="*/ 171450 h 185848"/>
                    <a:gd name="connsiteX2" fmla="*/ 0 w 502920"/>
                    <a:gd name="connsiteY2" fmla="*/ 0 h 185848"/>
                    <a:gd name="connsiteX0" fmla="*/ 502920 w 502920"/>
                    <a:gd name="connsiteY0" fmla="*/ 148590 h 181016"/>
                    <a:gd name="connsiteX1" fmla="*/ 198120 w 502920"/>
                    <a:gd name="connsiteY1" fmla="*/ 171450 h 181016"/>
                    <a:gd name="connsiteX2" fmla="*/ 0 w 502920"/>
                    <a:gd name="connsiteY2" fmla="*/ 0 h 181016"/>
                    <a:gd name="connsiteX0" fmla="*/ 502920 w 502920"/>
                    <a:gd name="connsiteY0" fmla="*/ 148590 h 186824"/>
                    <a:gd name="connsiteX1" fmla="*/ 198120 w 502920"/>
                    <a:gd name="connsiteY1" fmla="*/ 171450 h 186824"/>
                    <a:gd name="connsiteX2" fmla="*/ 0 w 502920"/>
                    <a:gd name="connsiteY2" fmla="*/ 0 h 186824"/>
                    <a:gd name="connsiteX0" fmla="*/ 502920 w 502920"/>
                    <a:gd name="connsiteY0" fmla="*/ 148590 h 186824"/>
                    <a:gd name="connsiteX1" fmla="*/ 198120 w 502920"/>
                    <a:gd name="connsiteY1" fmla="*/ 171450 h 186824"/>
                    <a:gd name="connsiteX2" fmla="*/ 0 w 502920"/>
                    <a:gd name="connsiteY2" fmla="*/ 0 h 186824"/>
                    <a:gd name="connsiteX0" fmla="*/ 502920 w 502920"/>
                    <a:gd name="connsiteY0" fmla="*/ 148590 h 176857"/>
                    <a:gd name="connsiteX1" fmla="*/ 198120 w 502920"/>
                    <a:gd name="connsiteY1" fmla="*/ 171450 h 176857"/>
                    <a:gd name="connsiteX2" fmla="*/ 0 w 502920"/>
                    <a:gd name="connsiteY2" fmla="*/ 0 h 176857"/>
                    <a:gd name="connsiteX0" fmla="*/ 502920 w 502920"/>
                    <a:gd name="connsiteY0" fmla="*/ 148590 h 166866"/>
                    <a:gd name="connsiteX1" fmla="*/ 205740 w 502920"/>
                    <a:gd name="connsiteY1" fmla="*/ 148590 h 166866"/>
                    <a:gd name="connsiteX2" fmla="*/ 0 w 502920"/>
                    <a:gd name="connsiteY2" fmla="*/ 0 h 166866"/>
                    <a:gd name="connsiteX0" fmla="*/ 502920 w 502920"/>
                    <a:gd name="connsiteY0" fmla="*/ 148590 h 169300"/>
                    <a:gd name="connsiteX1" fmla="*/ 205740 w 502920"/>
                    <a:gd name="connsiteY1" fmla="*/ 148590 h 169300"/>
                    <a:gd name="connsiteX2" fmla="*/ 0 w 502920"/>
                    <a:gd name="connsiteY2" fmla="*/ 0 h 169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920" h="169300">
                      <a:moveTo>
                        <a:pt x="502920" y="148590"/>
                      </a:moveTo>
                      <a:cubicBezTo>
                        <a:pt x="378460" y="186690"/>
                        <a:pt x="257089" y="163351"/>
                        <a:pt x="205740" y="148590"/>
                      </a:cubicBezTo>
                      <a:cubicBezTo>
                        <a:pt x="154391" y="133829"/>
                        <a:pt x="85090" y="87630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1965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9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95" name="Freeform: Shape 211">
                  <a:extLst>
                    <a:ext uri="{FF2B5EF4-FFF2-40B4-BE49-F238E27FC236}">
                      <a16:creationId xmlns="" xmlns:a16="http://schemas.microsoft.com/office/drawing/2014/main" id="{2B815910-63C4-9DEA-48F3-45C416A0AB4A}"/>
                    </a:ext>
                  </a:extLst>
                </p:cNvPr>
                <p:cNvSpPr/>
                <p:nvPr/>
              </p:nvSpPr>
              <p:spPr>
                <a:xfrm rot="683847" flipH="1">
                  <a:off x="1321358" y="4237762"/>
                  <a:ext cx="898892" cy="297131"/>
                </a:xfrm>
                <a:custGeom>
                  <a:avLst/>
                  <a:gdLst>
                    <a:gd name="connsiteX0" fmla="*/ 502920 w 502920"/>
                    <a:gd name="connsiteY0" fmla="*/ 148590 h 171450"/>
                    <a:gd name="connsiteX1" fmla="*/ 198120 w 502920"/>
                    <a:gd name="connsiteY1" fmla="*/ 171450 h 171450"/>
                    <a:gd name="connsiteX2" fmla="*/ 0 w 502920"/>
                    <a:gd name="connsiteY2" fmla="*/ 0 h 171450"/>
                    <a:gd name="connsiteX0" fmla="*/ 502920 w 502920"/>
                    <a:gd name="connsiteY0" fmla="*/ 148590 h 179441"/>
                    <a:gd name="connsiteX1" fmla="*/ 198120 w 502920"/>
                    <a:gd name="connsiteY1" fmla="*/ 171450 h 179441"/>
                    <a:gd name="connsiteX2" fmla="*/ 0 w 502920"/>
                    <a:gd name="connsiteY2" fmla="*/ 0 h 179441"/>
                    <a:gd name="connsiteX0" fmla="*/ 502920 w 502920"/>
                    <a:gd name="connsiteY0" fmla="*/ 148590 h 185848"/>
                    <a:gd name="connsiteX1" fmla="*/ 198120 w 502920"/>
                    <a:gd name="connsiteY1" fmla="*/ 171450 h 185848"/>
                    <a:gd name="connsiteX2" fmla="*/ 0 w 502920"/>
                    <a:gd name="connsiteY2" fmla="*/ 0 h 185848"/>
                    <a:gd name="connsiteX0" fmla="*/ 502920 w 502920"/>
                    <a:gd name="connsiteY0" fmla="*/ 148590 h 181016"/>
                    <a:gd name="connsiteX1" fmla="*/ 198120 w 502920"/>
                    <a:gd name="connsiteY1" fmla="*/ 171450 h 181016"/>
                    <a:gd name="connsiteX2" fmla="*/ 0 w 502920"/>
                    <a:gd name="connsiteY2" fmla="*/ 0 h 181016"/>
                    <a:gd name="connsiteX0" fmla="*/ 502920 w 502920"/>
                    <a:gd name="connsiteY0" fmla="*/ 148590 h 186824"/>
                    <a:gd name="connsiteX1" fmla="*/ 198120 w 502920"/>
                    <a:gd name="connsiteY1" fmla="*/ 171450 h 186824"/>
                    <a:gd name="connsiteX2" fmla="*/ 0 w 502920"/>
                    <a:gd name="connsiteY2" fmla="*/ 0 h 186824"/>
                    <a:gd name="connsiteX0" fmla="*/ 502920 w 502920"/>
                    <a:gd name="connsiteY0" fmla="*/ 148590 h 186824"/>
                    <a:gd name="connsiteX1" fmla="*/ 198120 w 502920"/>
                    <a:gd name="connsiteY1" fmla="*/ 171450 h 186824"/>
                    <a:gd name="connsiteX2" fmla="*/ 0 w 502920"/>
                    <a:gd name="connsiteY2" fmla="*/ 0 h 186824"/>
                    <a:gd name="connsiteX0" fmla="*/ 502920 w 502920"/>
                    <a:gd name="connsiteY0" fmla="*/ 148590 h 176857"/>
                    <a:gd name="connsiteX1" fmla="*/ 198120 w 502920"/>
                    <a:gd name="connsiteY1" fmla="*/ 171450 h 176857"/>
                    <a:gd name="connsiteX2" fmla="*/ 0 w 502920"/>
                    <a:gd name="connsiteY2" fmla="*/ 0 h 176857"/>
                    <a:gd name="connsiteX0" fmla="*/ 502920 w 502920"/>
                    <a:gd name="connsiteY0" fmla="*/ 148590 h 166866"/>
                    <a:gd name="connsiteX1" fmla="*/ 205740 w 502920"/>
                    <a:gd name="connsiteY1" fmla="*/ 148590 h 166866"/>
                    <a:gd name="connsiteX2" fmla="*/ 0 w 502920"/>
                    <a:gd name="connsiteY2" fmla="*/ 0 h 166866"/>
                    <a:gd name="connsiteX0" fmla="*/ 502920 w 502920"/>
                    <a:gd name="connsiteY0" fmla="*/ 148590 h 169154"/>
                    <a:gd name="connsiteX1" fmla="*/ 205740 w 502920"/>
                    <a:gd name="connsiteY1" fmla="*/ 148590 h 169154"/>
                    <a:gd name="connsiteX2" fmla="*/ 0 w 502920"/>
                    <a:gd name="connsiteY2" fmla="*/ 0 h 169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2920" h="169154">
                      <a:moveTo>
                        <a:pt x="502920" y="148590"/>
                      </a:moveTo>
                      <a:cubicBezTo>
                        <a:pt x="378460" y="186690"/>
                        <a:pt x="251967" y="162845"/>
                        <a:pt x="205740" y="148590"/>
                      </a:cubicBezTo>
                      <a:cubicBezTo>
                        <a:pt x="159513" y="134335"/>
                        <a:pt x="85090" y="87630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1965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9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96" name="Rectangle: Rounded Corners 212">
                  <a:extLst>
                    <a:ext uri="{FF2B5EF4-FFF2-40B4-BE49-F238E27FC236}">
                      <a16:creationId xmlns="" xmlns:a16="http://schemas.microsoft.com/office/drawing/2014/main" id="{BE2734CD-4BD6-FCBA-D40B-696B9E0481EB}"/>
                    </a:ext>
                  </a:extLst>
                </p:cNvPr>
                <p:cNvSpPr/>
                <p:nvPr/>
              </p:nvSpPr>
              <p:spPr>
                <a:xfrm>
                  <a:off x="341778" y="4065235"/>
                  <a:ext cx="1306579" cy="276764"/>
                </a:xfrm>
                <a:prstGeom prst="roundRect">
                  <a:avLst>
                    <a:gd name="adj" fmla="val 16964"/>
                  </a:avLst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64480" rIns="0" bIns="64480" anchor="ctr"/>
                <a:lstStyle/>
                <a:p>
                  <a:pPr marL="334377" indent="-334377" algn="ctr">
                    <a:spcAft>
                      <a:spcPts val="800"/>
                    </a:spcAft>
                    <a:defRPr/>
                  </a:pPr>
                  <a:r>
                    <a:rPr lang="en-US" sz="1100" b="1">
                      <a:solidFill>
                        <a:srgbClr val="001965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Semaglutide</a:t>
                  </a:r>
                  <a:endParaRPr lang="en-CA" sz="800">
                    <a:solidFill>
                      <a:srgbClr val="001965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97" name="Rectangle: Rounded Corners 216">
                  <a:extLst>
                    <a:ext uri="{FF2B5EF4-FFF2-40B4-BE49-F238E27FC236}">
                      <a16:creationId xmlns="" xmlns:a16="http://schemas.microsoft.com/office/drawing/2014/main" id="{09C0B52C-1997-DF1C-C51A-B6939F58EC54}"/>
                    </a:ext>
                  </a:extLst>
                </p:cNvPr>
                <p:cNvSpPr/>
                <p:nvPr/>
              </p:nvSpPr>
              <p:spPr>
                <a:xfrm>
                  <a:off x="3699529" y="3136700"/>
                  <a:ext cx="1912446" cy="391782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a-DK" sz="1100" b="1">
                      <a:solidFill>
                        <a:srgbClr val="3B97DE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Direct activation </a:t>
                  </a:r>
                  <a:r>
                    <a:rPr lang="da-DK" sz="1100">
                      <a:solidFill>
                        <a:srgbClr val="3B97DE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of the hindbrain (AP/NTS)</a:t>
                  </a:r>
                  <a:endParaRPr lang="en-GB" sz="1100">
                    <a:solidFill>
                      <a:srgbClr val="3B97DE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98" name="Rectangle: Rounded Corners 218">
                  <a:extLst>
                    <a:ext uri="{FF2B5EF4-FFF2-40B4-BE49-F238E27FC236}">
                      <a16:creationId xmlns="" xmlns:a16="http://schemas.microsoft.com/office/drawing/2014/main" id="{2786BB05-6CA1-E6CE-AAC9-3CE4BB549C5E}"/>
                    </a:ext>
                  </a:extLst>
                </p:cNvPr>
                <p:cNvSpPr/>
                <p:nvPr/>
              </p:nvSpPr>
              <p:spPr>
                <a:xfrm>
                  <a:off x="1101944" y="4566045"/>
                  <a:ext cx="1947835" cy="391782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a-DK" sz="1100" b="1" dirty="0">
                      <a:solidFill>
                        <a:srgbClr val="3B97DE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Direct activation </a:t>
                  </a:r>
                  <a:r>
                    <a:rPr lang="da-DK" sz="1100" dirty="0">
                      <a:solidFill>
                        <a:srgbClr val="3B97DE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of the hypothalamus (HYP)</a:t>
                  </a:r>
                  <a:endParaRPr lang="en-GB" sz="1100" dirty="0">
                    <a:solidFill>
                      <a:srgbClr val="3B97DE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99" name="Freeform: Shape 219">
                  <a:extLst>
                    <a:ext uri="{FF2B5EF4-FFF2-40B4-BE49-F238E27FC236}">
                      <a16:creationId xmlns="" xmlns:a16="http://schemas.microsoft.com/office/drawing/2014/main" id="{D8495575-4DFA-EFC8-275E-8165091767BD}"/>
                    </a:ext>
                  </a:extLst>
                </p:cNvPr>
                <p:cNvSpPr/>
                <p:nvPr/>
              </p:nvSpPr>
              <p:spPr>
                <a:xfrm>
                  <a:off x="2176367" y="3667462"/>
                  <a:ext cx="662490" cy="226443"/>
                </a:xfrm>
                <a:custGeom>
                  <a:avLst/>
                  <a:gdLst>
                    <a:gd name="connsiteX0" fmla="*/ 55880 w 767080"/>
                    <a:gd name="connsiteY0" fmla="*/ 111760 h 320040"/>
                    <a:gd name="connsiteX1" fmla="*/ 248920 w 767080"/>
                    <a:gd name="connsiteY1" fmla="*/ 5080 h 320040"/>
                    <a:gd name="connsiteX2" fmla="*/ 619760 w 767080"/>
                    <a:gd name="connsiteY2" fmla="*/ 0 h 320040"/>
                    <a:gd name="connsiteX3" fmla="*/ 746760 w 767080"/>
                    <a:gd name="connsiteY3" fmla="*/ 30480 h 320040"/>
                    <a:gd name="connsiteX4" fmla="*/ 767080 w 767080"/>
                    <a:gd name="connsiteY4" fmla="*/ 152400 h 320040"/>
                    <a:gd name="connsiteX5" fmla="*/ 614680 w 767080"/>
                    <a:gd name="connsiteY5" fmla="*/ 320040 h 320040"/>
                    <a:gd name="connsiteX6" fmla="*/ 264160 w 767080"/>
                    <a:gd name="connsiteY6" fmla="*/ 299720 h 320040"/>
                    <a:gd name="connsiteX7" fmla="*/ 147320 w 767080"/>
                    <a:gd name="connsiteY7" fmla="*/ 254000 h 320040"/>
                    <a:gd name="connsiteX8" fmla="*/ 50800 w 767080"/>
                    <a:gd name="connsiteY8" fmla="*/ 259080 h 320040"/>
                    <a:gd name="connsiteX9" fmla="*/ 0 w 767080"/>
                    <a:gd name="connsiteY9" fmla="*/ 228600 h 320040"/>
                    <a:gd name="connsiteX10" fmla="*/ 55880 w 767080"/>
                    <a:gd name="connsiteY10" fmla="*/ 111760 h 320040"/>
                    <a:gd name="connsiteX0" fmla="*/ 55880 w 777070"/>
                    <a:gd name="connsiteY0" fmla="*/ 111760 h 320040"/>
                    <a:gd name="connsiteX1" fmla="*/ 248920 w 777070"/>
                    <a:gd name="connsiteY1" fmla="*/ 5080 h 320040"/>
                    <a:gd name="connsiteX2" fmla="*/ 619760 w 777070"/>
                    <a:gd name="connsiteY2" fmla="*/ 0 h 320040"/>
                    <a:gd name="connsiteX3" fmla="*/ 746760 w 777070"/>
                    <a:gd name="connsiteY3" fmla="*/ 30480 h 320040"/>
                    <a:gd name="connsiteX4" fmla="*/ 767080 w 777070"/>
                    <a:gd name="connsiteY4" fmla="*/ 152400 h 320040"/>
                    <a:gd name="connsiteX5" fmla="*/ 614680 w 777070"/>
                    <a:gd name="connsiteY5" fmla="*/ 320040 h 320040"/>
                    <a:gd name="connsiteX6" fmla="*/ 264160 w 777070"/>
                    <a:gd name="connsiteY6" fmla="*/ 299720 h 320040"/>
                    <a:gd name="connsiteX7" fmla="*/ 147320 w 777070"/>
                    <a:gd name="connsiteY7" fmla="*/ 254000 h 320040"/>
                    <a:gd name="connsiteX8" fmla="*/ 50800 w 777070"/>
                    <a:gd name="connsiteY8" fmla="*/ 259080 h 320040"/>
                    <a:gd name="connsiteX9" fmla="*/ 0 w 777070"/>
                    <a:gd name="connsiteY9" fmla="*/ 228600 h 320040"/>
                    <a:gd name="connsiteX10" fmla="*/ 55880 w 777070"/>
                    <a:gd name="connsiteY10" fmla="*/ 111760 h 320040"/>
                    <a:gd name="connsiteX0" fmla="*/ 55880 w 777070"/>
                    <a:gd name="connsiteY0" fmla="*/ 111760 h 320302"/>
                    <a:gd name="connsiteX1" fmla="*/ 248920 w 777070"/>
                    <a:gd name="connsiteY1" fmla="*/ 5080 h 320302"/>
                    <a:gd name="connsiteX2" fmla="*/ 619760 w 777070"/>
                    <a:gd name="connsiteY2" fmla="*/ 0 h 320302"/>
                    <a:gd name="connsiteX3" fmla="*/ 746760 w 777070"/>
                    <a:gd name="connsiteY3" fmla="*/ 30480 h 320302"/>
                    <a:gd name="connsiteX4" fmla="*/ 767080 w 777070"/>
                    <a:gd name="connsiteY4" fmla="*/ 152400 h 320302"/>
                    <a:gd name="connsiteX5" fmla="*/ 614680 w 777070"/>
                    <a:gd name="connsiteY5" fmla="*/ 320040 h 320302"/>
                    <a:gd name="connsiteX6" fmla="*/ 264160 w 777070"/>
                    <a:gd name="connsiteY6" fmla="*/ 299720 h 320302"/>
                    <a:gd name="connsiteX7" fmla="*/ 147320 w 777070"/>
                    <a:gd name="connsiteY7" fmla="*/ 254000 h 320302"/>
                    <a:gd name="connsiteX8" fmla="*/ 50800 w 777070"/>
                    <a:gd name="connsiteY8" fmla="*/ 259080 h 320302"/>
                    <a:gd name="connsiteX9" fmla="*/ 0 w 777070"/>
                    <a:gd name="connsiteY9" fmla="*/ 228600 h 320302"/>
                    <a:gd name="connsiteX10" fmla="*/ 55880 w 777070"/>
                    <a:gd name="connsiteY10" fmla="*/ 111760 h 320302"/>
                    <a:gd name="connsiteX0" fmla="*/ 55880 w 777070"/>
                    <a:gd name="connsiteY0" fmla="*/ 111760 h 320302"/>
                    <a:gd name="connsiteX1" fmla="*/ 248920 w 777070"/>
                    <a:gd name="connsiteY1" fmla="*/ 5080 h 320302"/>
                    <a:gd name="connsiteX2" fmla="*/ 619760 w 777070"/>
                    <a:gd name="connsiteY2" fmla="*/ 0 h 320302"/>
                    <a:gd name="connsiteX3" fmla="*/ 746760 w 777070"/>
                    <a:gd name="connsiteY3" fmla="*/ 30480 h 320302"/>
                    <a:gd name="connsiteX4" fmla="*/ 767080 w 777070"/>
                    <a:gd name="connsiteY4" fmla="*/ 152400 h 320302"/>
                    <a:gd name="connsiteX5" fmla="*/ 614680 w 777070"/>
                    <a:gd name="connsiteY5" fmla="*/ 320040 h 320302"/>
                    <a:gd name="connsiteX6" fmla="*/ 264160 w 777070"/>
                    <a:gd name="connsiteY6" fmla="*/ 299720 h 320302"/>
                    <a:gd name="connsiteX7" fmla="*/ 147320 w 777070"/>
                    <a:gd name="connsiteY7" fmla="*/ 254000 h 320302"/>
                    <a:gd name="connsiteX8" fmla="*/ 50800 w 777070"/>
                    <a:gd name="connsiteY8" fmla="*/ 259080 h 320302"/>
                    <a:gd name="connsiteX9" fmla="*/ 0 w 777070"/>
                    <a:gd name="connsiteY9" fmla="*/ 228600 h 320302"/>
                    <a:gd name="connsiteX10" fmla="*/ 55880 w 777070"/>
                    <a:gd name="connsiteY10" fmla="*/ 111760 h 320302"/>
                    <a:gd name="connsiteX0" fmla="*/ 55880 w 777070"/>
                    <a:gd name="connsiteY0" fmla="*/ 111760 h 320302"/>
                    <a:gd name="connsiteX1" fmla="*/ 248920 w 777070"/>
                    <a:gd name="connsiteY1" fmla="*/ 5080 h 320302"/>
                    <a:gd name="connsiteX2" fmla="*/ 619760 w 777070"/>
                    <a:gd name="connsiteY2" fmla="*/ 0 h 320302"/>
                    <a:gd name="connsiteX3" fmla="*/ 746760 w 777070"/>
                    <a:gd name="connsiteY3" fmla="*/ 30480 h 320302"/>
                    <a:gd name="connsiteX4" fmla="*/ 767080 w 777070"/>
                    <a:gd name="connsiteY4" fmla="*/ 152400 h 320302"/>
                    <a:gd name="connsiteX5" fmla="*/ 614680 w 777070"/>
                    <a:gd name="connsiteY5" fmla="*/ 320040 h 320302"/>
                    <a:gd name="connsiteX6" fmla="*/ 264160 w 777070"/>
                    <a:gd name="connsiteY6" fmla="*/ 299720 h 320302"/>
                    <a:gd name="connsiteX7" fmla="*/ 147320 w 777070"/>
                    <a:gd name="connsiteY7" fmla="*/ 254000 h 320302"/>
                    <a:gd name="connsiteX8" fmla="*/ 50800 w 777070"/>
                    <a:gd name="connsiteY8" fmla="*/ 259080 h 320302"/>
                    <a:gd name="connsiteX9" fmla="*/ 0 w 777070"/>
                    <a:gd name="connsiteY9" fmla="*/ 228600 h 320302"/>
                    <a:gd name="connsiteX10" fmla="*/ 55880 w 777070"/>
                    <a:gd name="connsiteY10" fmla="*/ 111760 h 320302"/>
                    <a:gd name="connsiteX0" fmla="*/ 55906 w 777096"/>
                    <a:gd name="connsiteY0" fmla="*/ 111760 h 320302"/>
                    <a:gd name="connsiteX1" fmla="*/ 248946 w 777096"/>
                    <a:gd name="connsiteY1" fmla="*/ 5080 h 320302"/>
                    <a:gd name="connsiteX2" fmla="*/ 619786 w 777096"/>
                    <a:gd name="connsiteY2" fmla="*/ 0 h 320302"/>
                    <a:gd name="connsiteX3" fmla="*/ 746786 w 777096"/>
                    <a:gd name="connsiteY3" fmla="*/ 30480 h 320302"/>
                    <a:gd name="connsiteX4" fmla="*/ 767106 w 777096"/>
                    <a:gd name="connsiteY4" fmla="*/ 152400 h 320302"/>
                    <a:gd name="connsiteX5" fmla="*/ 614706 w 777096"/>
                    <a:gd name="connsiteY5" fmla="*/ 320040 h 320302"/>
                    <a:gd name="connsiteX6" fmla="*/ 264186 w 777096"/>
                    <a:gd name="connsiteY6" fmla="*/ 299720 h 320302"/>
                    <a:gd name="connsiteX7" fmla="*/ 147346 w 777096"/>
                    <a:gd name="connsiteY7" fmla="*/ 254000 h 320302"/>
                    <a:gd name="connsiteX8" fmla="*/ 50826 w 777096"/>
                    <a:gd name="connsiteY8" fmla="*/ 259080 h 320302"/>
                    <a:gd name="connsiteX9" fmla="*/ 26 w 777096"/>
                    <a:gd name="connsiteY9" fmla="*/ 228600 h 320302"/>
                    <a:gd name="connsiteX10" fmla="*/ 55906 w 777096"/>
                    <a:gd name="connsiteY10" fmla="*/ 111760 h 320302"/>
                    <a:gd name="connsiteX0" fmla="*/ 60290 w 781480"/>
                    <a:gd name="connsiteY0" fmla="*/ 111760 h 320302"/>
                    <a:gd name="connsiteX1" fmla="*/ 253330 w 781480"/>
                    <a:gd name="connsiteY1" fmla="*/ 5080 h 320302"/>
                    <a:gd name="connsiteX2" fmla="*/ 624170 w 781480"/>
                    <a:gd name="connsiteY2" fmla="*/ 0 h 320302"/>
                    <a:gd name="connsiteX3" fmla="*/ 751170 w 781480"/>
                    <a:gd name="connsiteY3" fmla="*/ 30480 h 320302"/>
                    <a:gd name="connsiteX4" fmla="*/ 771490 w 781480"/>
                    <a:gd name="connsiteY4" fmla="*/ 152400 h 320302"/>
                    <a:gd name="connsiteX5" fmla="*/ 619090 w 781480"/>
                    <a:gd name="connsiteY5" fmla="*/ 320040 h 320302"/>
                    <a:gd name="connsiteX6" fmla="*/ 268570 w 781480"/>
                    <a:gd name="connsiteY6" fmla="*/ 299720 h 320302"/>
                    <a:gd name="connsiteX7" fmla="*/ 151730 w 781480"/>
                    <a:gd name="connsiteY7" fmla="*/ 254000 h 320302"/>
                    <a:gd name="connsiteX8" fmla="*/ 55210 w 781480"/>
                    <a:gd name="connsiteY8" fmla="*/ 259080 h 320302"/>
                    <a:gd name="connsiteX9" fmla="*/ 4410 w 781480"/>
                    <a:gd name="connsiteY9" fmla="*/ 228600 h 320302"/>
                    <a:gd name="connsiteX10" fmla="*/ 60290 w 781480"/>
                    <a:gd name="connsiteY10" fmla="*/ 111760 h 320302"/>
                    <a:gd name="connsiteX0" fmla="*/ 60290 w 781480"/>
                    <a:gd name="connsiteY0" fmla="*/ 111760 h 320302"/>
                    <a:gd name="connsiteX1" fmla="*/ 253330 w 781480"/>
                    <a:gd name="connsiteY1" fmla="*/ 5080 h 320302"/>
                    <a:gd name="connsiteX2" fmla="*/ 624170 w 781480"/>
                    <a:gd name="connsiteY2" fmla="*/ 0 h 320302"/>
                    <a:gd name="connsiteX3" fmla="*/ 751170 w 781480"/>
                    <a:gd name="connsiteY3" fmla="*/ 30480 h 320302"/>
                    <a:gd name="connsiteX4" fmla="*/ 771490 w 781480"/>
                    <a:gd name="connsiteY4" fmla="*/ 152400 h 320302"/>
                    <a:gd name="connsiteX5" fmla="*/ 619090 w 781480"/>
                    <a:gd name="connsiteY5" fmla="*/ 320040 h 320302"/>
                    <a:gd name="connsiteX6" fmla="*/ 268570 w 781480"/>
                    <a:gd name="connsiteY6" fmla="*/ 299720 h 320302"/>
                    <a:gd name="connsiteX7" fmla="*/ 151730 w 781480"/>
                    <a:gd name="connsiteY7" fmla="*/ 254000 h 320302"/>
                    <a:gd name="connsiteX8" fmla="*/ 55210 w 781480"/>
                    <a:gd name="connsiteY8" fmla="*/ 259080 h 320302"/>
                    <a:gd name="connsiteX9" fmla="*/ 4410 w 781480"/>
                    <a:gd name="connsiteY9" fmla="*/ 228600 h 320302"/>
                    <a:gd name="connsiteX10" fmla="*/ 60290 w 781480"/>
                    <a:gd name="connsiteY10" fmla="*/ 111760 h 320302"/>
                    <a:gd name="connsiteX0" fmla="*/ 60290 w 781480"/>
                    <a:gd name="connsiteY0" fmla="*/ 111760 h 320302"/>
                    <a:gd name="connsiteX1" fmla="*/ 253330 w 781480"/>
                    <a:gd name="connsiteY1" fmla="*/ 5080 h 320302"/>
                    <a:gd name="connsiteX2" fmla="*/ 624170 w 781480"/>
                    <a:gd name="connsiteY2" fmla="*/ 0 h 320302"/>
                    <a:gd name="connsiteX3" fmla="*/ 751170 w 781480"/>
                    <a:gd name="connsiteY3" fmla="*/ 30480 h 320302"/>
                    <a:gd name="connsiteX4" fmla="*/ 771490 w 781480"/>
                    <a:gd name="connsiteY4" fmla="*/ 152400 h 320302"/>
                    <a:gd name="connsiteX5" fmla="*/ 619090 w 781480"/>
                    <a:gd name="connsiteY5" fmla="*/ 320040 h 320302"/>
                    <a:gd name="connsiteX6" fmla="*/ 268570 w 781480"/>
                    <a:gd name="connsiteY6" fmla="*/ 299720 h 320302"/>
                    <a:gd name="connsiteX7" fmla="*/ 151730 w 781480"/>
                    <a:gd name="connsiteY7" fmla="*/ 254000 h 320302"/>
                    <a:gd name="connsiteX8" fmla="*/ 55210 w 781480"/>
                    <a:gd name="connsiteY8" fmla="*/ 259080 h 320302"/>
                    <a:gd name="connsiteX9" fmla="*/ 4410 w 781480"/>
                    <a:gd name="connsiteY9" fmla="*/ 228600 h 320302"/>
                    <a:gd name="connsiteX10" fmla="*/ 60290 w 781480"/>
                    <a:gd name="connsiteY10" fmla="*/ 111760 h 320302"/>
                    <a:gd name="connsiteX0" fmla="*/ 60290 w 781480"/>
                    <a:gd name="connsiteY0" fmla="*/ 112004 h 320546"/>
                    <a:gd name="connsiteX1" fmla="*/ 253330 w 781480"/>
                    <a:gd name="connsiteY1" fmla="*/ 5324 h 320546"/>
                    <a:gd name="connsiteX2" fmla="*/ 624170 w 781480"/>
                    <a:gd name="connsiteY2" fmla="*/ 244 h 320546"/>
                    <a:gd name="connsiteX3" fmla="*/ 751170 w 781480"/>
                    <a:gd name="connsiteY3" fmla="*/ 30724 h 320546"/>
                    <a:gd name="connsiteX4" fmla="*/ 771490 w 781480"/>
                    <a:gd name="connsiteY4" fmla="*/ 152644 h 320546"/>
                    <a:gd name="connsiteX5" fmla="*/ 619090 w 781480"/>
                    <a:gd name="connsiteY5" fmla="*/ 320284 h 320546"/>
                    <a:gd name="connsiteX6" fmla="*/ 268570 w 781480"/>
                    <a:gd name="connsiteY6" fmla="*/ 299964 h 320546"/>
                    <a:gd name="connsiteX7" fmla="*/ 151730 w 781480"/>
                    <a:gd name="connsiteY7" fmla="*/ 254244 h 320546"/>
                    <a:gd name="connsiteX8" fmla="*/ 55210 w 781480"/>
                    <a:gd name="connsiteY8" fmla="*/ 259324 h 320546"/>
                    <a:gd name="connsiteX9" fmla="*/ 4410 w 781480"/>
                    <a:gd name="connsiteY9" fmla="*/ 228844 h 320546"/>
                    <a:gd name="connsiteX10" fmla="*/ 60290 w 781480"/>
                    <a:gd name="connsiteY10" fmla="*/ 112004 h 320546"/>
                    <a:gd name="connsiteX0" fmla="*/ 60290 w 781480"/>
                    <a:gd name="connsiteY0" fmla="*/ 111760 h 320302"/>
                    <a:gd name="connsiteX1" fmla="*/ 253330 w 781480"/>
                    <a:gd name="connsiteY1" fmla="*/ 5080 h 320302"/>
                    <a:gd name="connsiteX2" fmla="*/ 624170 w 781480"/>
                    <a:gd name="connsiteY2" fmla="*/ 0 h 320302"/>
                    <a:gd name="connsiteX3" fmla="*/ 751170 w 781480"/>
                    <a:gd name="connsiteY3" fmla="*/ 30480 h 320302"/>
                    <a:gd name="connsiteX4" fmla="*/ 771490 w 781480"/>
                    <a:gd name="connsiteY4" fmla="*/ 152400 h 320302"/>
                    <a:gd name="connsiteX5" fmla="*/ 619090 w 781480"/>
                    <a:gd name="connsiteY5" fmla="*/ 320040 h 320302"/>
                    <a:gd name="connsiteX6" fmla="*/ 268570 w 781480"/>
                    <a:gd name="connsiteY6" fmla="*/ 299720 h 320302"/>
                    <a:gd name="connsiteX7" fmla="*/ 151730 w 781480"/>
                    <a:gd name="connsiteY7" fmla="*/ 254000 h 320302"/>
                    <a:gd name="connsiteX8" fmla="*/ 55210 w 781480"/>
                    <a:gd name="connsiteY8" fmla="*/ 259080 h 320302"/>
                    <a:gd name="connsiteX9" fmla="*/ 4410 w 781480"/>
                    <a:gd name="connsiteY9" fmla="*/ 228600 h 320302"/>
                    <a:gd name="connsiteX10" fmla="*/ 60290 w 781480"/>
                    <a:gd name="connsiteY10" fmla="*/ 111760 h 320302"/>
                    <a:gd name="connsiteX0" fmla="*/ 20748 w 741938"/>
                    <a:gd name="connsiteY0" fmla="*/ 111760 h 320302"/>
                    <a:gd name="connsiteX1" fmla="*/ 213788 w 741938"/>
                    <a:gd name="connsiteY1" fmla="*/ 5080 h 320302"/>
                    <a:gd name="connsiteX2" fmla="*/ 584628 w 741938"/>
                    <a:gd name="connsiteY2" fmla="*/ 0 h 320302"/>
                    <a:gd name="connsiteX3" fmla="*/ 711628 w 741938"/>
                    <a:gd name="connsiteY3" fmla="*/ 30480 h 320302"/>
                    <a:gd name="connsiteX4" fmla="*/ 731948 w 741938"/>
                    <a:gd name="connsiteY4" fmla="*/ 152400 h 320302"/>
                    <a:gd name="connsiteX5" fmla="*/ 579548 w 741938"/>
                    <a:gd name="connsiteY5" fmla="*/ 320040 h 320302"/>
                    <a:gd name="connsiteX6" fmla="*/ 229028 w 741938"/>
                    <a:gd name="connsiteY6" fmla="*/ 299720 h 320302"/>
                    <a:gd name="connsiteX7" fmla="*/ 112188 w 741938"/>
                    <a:gd name="connsiteY7" fmla="*/ 254000 h 320302"/>
                    <a:gd name="connsiteX8" fmla="*/ 15668 w 741938"/>
                    <a:gd name="connsiteY8" fmla="*/ 259080 h 320302"/>
                    <a:gd name="connsiteX9" fmla="*/ 20748 w 741938"/>
                    <a:gd name="connsiteY9" fmla="*/ 111760 h 320302"/>
                    <a:gd name="connsiteX0" fmla="*/ 34991 w 756181"/>
                    <a:gd name="connsiteY0" fmla="*/ 111760 h 320302"/>
                    <a:gd name="connsiteX1" fmla="*/ 228031 w 756181"/>
                    <a:gd name="connsiteY1" fmla="*/ 5080 h 320302"/>
                    <a:gd name="connsiteX2" fmla="*/ 598871 w 756181"/>
                    <a:gd name="connsiteY2" fmla="*/ 0 h 320302"/>
                    <a:gd name="connsiteX3" fmla="*/ 725871 w 756181"/>
                    <a:gd name="connsiteY3" fmla="*/ 30480 h 320302"/>
                    <a:gd name="connsiteX4" fmla="*/ 746191 w 756181"/>
                    <a:gd name="connsiteY4" fmla="*/ 152400 h 320302"/>
                    <a:gd name="connsiteX5" fmla="*/ 593791 w 756181"/>
                    <a:gd name="connsiteY5" fmla="*/ 320040 h 320302"/>
                    <a:gd name="connsiteX6" fmla="*/ 243271 w 756181"/>
                    <a:gd name="connsiteY6" fmla="*/ 299720 h 320302"/>
                    <a:gd name="connsiteX7" fmla="*/ 126431 w 756181"/>
                    <a:gd name="connsiteY7" fmla="*/ 254000 h 320302"/>
                    <a:gd name="connsiteX8" fmla="*/ 29911 w 756181"/>
                    <a:gd name="connsiteY8" fmla="*/ 259080 h 320302"/>
                    <a:gd name="connsiteX9" fmla="*/ 34991 w 756181"/>
                    <a:gd name="connsiteY9" fmla="*/ 111760 h 320302"/>
                    <a:gd name="connsiteX0" fmla="*/ 34991 w 756181"/>
                    <a:gd name="connsiteY0" fmla="*/ 111760 h 320302"/>
                    <a:gd name="connsiteX1" fmla="*/ 228031 w 756181"/>
                    <a:gd name="connsiteY1" fmla="*/ 5080 h 320302"/>
                    <a:gd name="connsiteX2" fmla="*/ 598871 w 756181"/>
                    <a:gd name="connsiteY2" fmla="*/ 0 h 320302"/>
                    <a:gd name="connsiteX3" fmla="*/ 725871 w 756181"/>
                    <a:gd name="connsiteY3" fmla="*/ 30480 h 320302"/>
                    <a:gd name="connsiteX4" fmla="*/ 746191 w 756181"/>
                    <a:gd name="connsiteY4" fmla="*/ 152400 h 320302"/>
                    <a:gd name="connsiteX5" fmla="*/ 593791 w 756181"/>
                    <a:gd name="connsiteY5" fmla="*/ 320040 h 320302"/>
                    <a:gd name="connsiteX6" fmla="*/ 243271 w 756181"/>
                    <a:gd name="connsiteY6" fmla="*/ 299720 h 320302"/>
                    <a:gd name="connsiteX7" fmla="*/ 126431 w 756181"/>
                    <a:gd name="connsiteY7" fmla="*/ 254000 h 320302"/>
                    <a:gd name="connsiteX8" fmla="*/ 29911 w 756181"/>
                    <a:gd name="connsiteY8" fmla="*/ 259080 h 320302"/>
                    <a:gd name="connsiteX9" fmla="*/ 34991 w 756181"/>
                    <a:gd name="connsiteY9" fmla="*/ 111760 h 320302"/>
                    <a:gd name="connsiteX0" fmla="*/ 20639 w 741829"/>
                    <a:gd name="connsiteY0" fmla="*/ 111760 h 320302"/>
                    <a:gd name="connsiteX1" fmla="*/ 213679 w 741829"/>
                    <a:gd name="connsiteY1" fmla="*/ 5080 h 320302"/>
                    <a:gd name="connsiteX2" fmla="*/ 584519 w 741829"/>
                    <a:gd name="connsiteY2" fmla="*/ 0 h 320302"/>
                    <a:gd name="connsiteX3" fmla="*/ 711519 w 741829"/>
                    <a:gd name="connsiteY3" fmla="*/ 30480 h 320302"/>
                    <a:gd name="connsiteX4" fmla="*/ 731839 w 741829"/>
                    <a:gd name="connsiteY4" fmla="*/ 152400 h 320302"/>
                    <a:gd name="connsiteX5" fmla="*/ 579439 w 741829"/>
                    <a:gd name="connsiteY5" fmla="*/ 320040 h 320302"/>
                    <a:gd name="connsiteX6" fmla="*/ 228919 w 741829"/>
                    <a:gd name="connsiteY6" fmla="*/ 299720 h 320302"/>
                    <a:gd name="connsiteX7" fmla="*/ 110174 w 741829"/>
                    <a:gd name="connsiteY7" fmla="*/ 259715 h 320302"/>
                    <a:gd name="connsiteX8" fmla="*/ 15559 w 741829"/>
                    <a:gd name="connsiteY8" fmla="*/ 259080 h 320302"/>
                    <a:gd name="connsiteX9" fmla="*/ 20639 w 741829"/>
                    <a:gd name="connsiteY9" fmla="*/ 111760 h 32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1829" h="320302">
                      <a:moveTo>
                        <a:pt x="20639" y="111760"/>
                      </a:moveTo>
                      <a:cubicBezTo>
                        <a:pt x="53659" y="69427"/>
                        <a:pt x="90066" y="6773"/>
                        <a:pt x="213679" y="5080"/>
                      </a:cubicBezTo>
                      <a:lnTo>
                        <a:pt x="584519" y="0"/>
                      </a:lnTo>
                      <a:cubicBezTo>
                        <a:pt x="667492" y="4233"/>
                        <a:pt x="686966" y="5080"/>
                        <a:pt x="711519" y="30480"/>
                      </a:cubicBezTo>
                      <a:cubicBezTo>
                        <a:pt x="736072" y="55880"/>
                        <a:pt x="753852" y="104140"/>
                        <a:pt x="731839" y="152400"/>
                      </a:cubicBezTo>
                      <a:cubicBezTo>
                        <a:pt x="709826" y="200660"/>
                        <a:pt x="696279" y="326813"/>
                        <a:pt x="579439" y="320040"/>
                      </a:cubicBezTo>
                      <a:cubicBezTo>
                        <a:pt x="462599" y="313267"/>
                        <a:pt x="307130" y="309774"/>
                        <a:pt x="228919" y="299720"/>
                      </a:cubicBezTo>
                      <a:cubicBezTo>
                        <a:pt x="150708" y="289666"/>
                        <a:pt x="144252" y="263737"/>
                        <a:pt x="110174" y="259715"/>
                      </a:cubicBezTo>
                      <a:cubicBezTo>
                        <a:pt x="76096" y="255693"/>
                        <a:pt x="30481" y="283739"/>
                        <a:pt x="15559" y="259080"/>
                      </a:cubicBezTo>
                      <a:cubicBezTo>
                        <a:pt x="637" y="234421"/>
                        <a:pt x="-12381" y="154093"/>
                        <a:pt x="20639" y="111760"/>
                      </a:cubicBezTo>
                      <a:close/>
                    </a:path>
                  </a:pathLst>
                </a:custGeom>
                <a:solidFill>
                  <a:srgbClr val="005AD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CA" sz="900" b="1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Septum</a:t>
                  </a:r>
                  <a:endParaRPr lang="en-GB" sz="900" b="1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100" name="Rectangle: Rounded Corners 221">
                  <a:extLst>
                    <a:ext uri="{FF2B5EF4-FFF2-40B4-BE49-F238E27FC236}">
                      <a16:creationId xmlns="" xmlns:a16="http://schemas.microsoft.com/office/drawing/2014/main" id="{65B639D2-93F1-1E8A-92B0-11EF890DD60A}"/>
                    </a:ext>
                  </a:extLst>
                </p:cNvPr>
                <p:cNvSpPr/>
                <p:nvPr/>
              </p:nvSpPr>
              <p:spPr>
                <a:xfrm>
                  <a:off x="310635" y="3275680"/>
                  <a:ext cx="1564214" cy="391782"/>
                </a:xfrm>
                <a:prstGeom prst="roundRect">
                  <a:avLst/>
                </a:prstGeom>
                <a:solidFill>
                  <a:srgbClr val="FFFFFF"/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a-DK" sz="1100" b="1">
                      <a:solidFill>
                        <a:srgbClr val="3B97DE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Direct acess </a:t>
                  </a:r>
                  <a:r>
                    <a:rPr lang="da-DK" sz="1100">
                      <a:solidFill>
                        <a:srgbClr val="3B97DE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to </a:t>
                  </a:r>
                  <a:br>
                    <a:rPr lang="da-DK" sz="1100">
                      <a:solidFill>
                        <a:srgbClr val="3B97DE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</a:br>
                  <a:r>
                    <a:rPr lang="da-DK" sz="1100">
                      <a:solidFill>
                        <a:srgbClr val="3B97DE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lateral septum</a:t>
                  </a:r>
                  <a:endParaRPr lang="en-GB" sz="1100">
                    <a:solidFill>
                      <a:srgbClr val="3B97DE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</p:grpSp>
          <p:sp>
            <p:nvSpPr>
              <p:cNvPr id="81" name="Oval 197">
                <a:extLst>
                  <a:ext uri="{FF2B5EF4-FFF2-40B4-BE49-F238E27FC236}">
                    <a16:creationId xmlns="" xmlns:a16="http://schemas.microsoft.com/office/drawing/2014/main" id="{F131E30D-4963-781E-EBF3-8B700CB12D7B}"/>
                  </a:ext>
                </a:extLst>
              </p:cNvPr>
              <p:cNvSpPr/>
              <p:nvPr/>
            </p:nvSpPr>
            <p:spPr>
              <a:xfrm>
                <a:off x="4970307" y="4692876"/>
                <a:ext cx="843479" cy="842950"/>
              </a:xfrm>
              <a:prstGeom prst="ellipse">
                <a:avLst/>
              </a:prstGeom>
              <a:solidFill>
                <a:srgbClr val="B1D5F2">
                  <a:alpha val="65098"/>
                </a:srgbClr>
              </a:solidFill>
              <a:ln>
                <a:solidFill>
                  <a:srgbClr val="3B97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186" tIns="38093" rIns="76186" bIns="38093" anchor="ctr"/>
              <a:lstStyle/>
              <a:p>
                <a:pPr algn="ctr">
                  <a:defRPr/>
                </a:pPr>
                <a:endParaRPr lang="en-GB" sz="1300" err="1">
                  <a:solidFill>
                    <a:srgbClr val="FFFFFF"/>
                  </a:solidFill>
                  <a:latin typeface="Apis For Office"/>
                </a:endParaRPr>
              </a:p>
            </p:txBody>
          </p:sp>
          <p:grpSp>
            <p:nvGrpSpPr>
              <p:cNvPr id="85004" name="Group 198">
                <a:extLst>
                  <a:ext uri="{FF2B5EF4-FFF2-40B4-BE49-F238E27FC236}">
                    <a16:creationId xmlns="" xmlns:a16="http://schemas.microsoft.com/office/drawing/2014/main" id="{8FF4CFDF-55BA-58BF-FD7B-2F6E905C0F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78123" y="4804363"/>
                <a:ext cx="627383" cy="620622"/>
                <a:chOff x="5209891" y="5016539"/>
                <a:chExt cx="435215" cy="430525"/>
              </a:xfrm>
            </p:grpSpPr>
            <p:sp>
              <p:nvSpPr>
                <p:cNvPr id="89" name="Freeform: Shape 205">
                  <a:extLst>
                    <a:ext uri="{FF2B5EF4-FFF2-40B4-BE49-F238E27FC236}">
                      <a16:creationId xmlns="" xmlns:a16="http://schemas.microsoft.com/office/drawing/2014/main" id="{6124A267-EF13-3523-6859-568C1EC96947}"/>
                    </a:ext>
                  </a:extLst>
                </p:cNvPr>
                <p:cNvSpPr/>
                <p:nvPr/>
              </p:nvSpPr>
              <p:spPr>
                <a:xfrm>
                  <a:off x="5360145" y="5016342"/>
                  <a:ext cx="284683" cy="235235"/>
                </a:xfrm>
                <a:custGeom>
                  <a:avLst/>
                  <a:gdLst>
                    <a:gd name="connsiteX0" fmla="*/ 210820 w 210820"/>
                    <a:gd name="connsiteY0" fmla="*/ 144780 h 144780"/>
                    <a:gd name="connsiteX1" fmla="*/ 0 w 210820"/>
                    <a:gd name="connsiteY1" fmla="*/ 93980 h 144780"/>
                    <a:gd name="connsiteX2" fmla="*/ 101600 w 210820"/>
                    <a:gd name="connsiteY2" fmla="*/ 0 h 144780"/>
                    <a:gd name="connsiteX3" fmla="*/ 210820 w 210820"/>
                    <a:gd name="connsiteY3" fmla="*/ 144780 h 144780"/>
                    <a:gd name="connsiteX0" fmla="*/ 213353 w 215432"/>
                    <a:gd name="connsiteY0" fmla="*/ 145416 h 145416"/>
                    <a:gd name="connsiteX1" fmla="*/ 2533 w 215432"/>
                    <a:gd name="connsiteY1" fmla="*/ 94616 h 145416"/>
                    <a:gd name="connsiteX2" fmla="*/ 104133 w 215432"/>
                    <a:gd name="connsiteY2" fmla="*/ 636 h 145416"/>
                    <a:gd name="connsiteX3" fmla="*/ 213353 w 215432"/>
                    <a:gd name="connsiteY3" fmla="*/ 145416 h 145416"/>
                    <a:gd name="connsiteX0" fmla="*/ 213353 w 215432"/>
                    <a:gd name="connsiteY0" fmla="*/ 145416 h 148806"/>
                    <a:gd name="connsiteX1" fmla="*/ 2533 w 215432"/>
                    <a:gd name="connsiteY1" fmla="*/ 94616 h 148806"/>
                    <a:gd name="connsiteX2" fmla="*/ 104133 w 215432"/>
                    <a:gd name="connsiteY2" fmla="*/ 636 h 148806"/>
                    <a:gd name="connsiteX3" fmla="*/ 213353 w 215432"/>
                    <a:gd name="connsiteY3" fmla="*/ 145416 h 148806"/>
                    <a:gd name="connsiteX0" fmla="*/ 213353 w 215432"/>
                    <a:gd name="connsiteY0" fmla="*/ 145416 h 148806"/>
                    <a:gd name="connsiteX1" fmla="*/ 2533 w 215432"/>
                    <a:gd name="connsiteY1" fmla="*/ 94616 h 148806"/>
                    <a:gd name="connsiteX2" fmla="*/ 104133 w 215432"/>
                    <a:gd name="connsiteY2" fmla="*/ 636 h 148806"/>
                    <a:gd name="connsiteX3" fmla="*/ 213353 w 215432"/>
                    <a:gd name="connsiteY3" fmla="*/ 145416 h 148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5432" h="148806">
                      <a:moveTo>
                        <a:pt x="213353" y="145416"/>
                      </a:moveTo>
                      <a:cubicBezTo>
                        <a:pt x="196420" y="161079"/>
                        <a:pt x="20736" y="118746"/>
                        <a:pt x="2533" y="94616"/>
                      </a:cubicBezTo>
                      <a:cubicBezTo>
                        <a:pt x="-15670" y="70486"/>
                        <a:pt x="68996" y="-7831"/>
                        <a:pt x="104133" y="636"/>
                      </a:cubicBezTo>
                      <a:cubicBezTo>
                        <a:pt x="139270" y="9103"/>
                        <a:pt x="230286" y="129753"/>
                        <a:pt x="213353" y="145416"/>
                      </a:cubicBezTo>
                      <a:close/>
                    </a:path>
                  </a:pathLst>
                </a:custGeom>
                <a:ln w="9525">
                  <a:solidFill>
                    <a:srgbClr val="0019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CA" sz="800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AP</a:t>
                  </a:r>
                  <a:endParaRPr lang="en-GB" sz="8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sp>
              <p:nvSpPr>
                <p:cNvPr id="90" name="Freeform: Shape 206">
                  <a:extLst>
                    <a:ext uri="{FF2B5EF4-FFF2-40B4-BE49-F238E27FC236}">
                      <a16:creationId xmlns="" xmlns:a16="http://schemas.microsoft.com/office/drawing/2014/main" id="{ADD1EE3E-88FE-563E-C8F7-62FB7E9CB541}"/>
                    </a:ext>
                  </a:extLst>
                </p:cNvPr>
                <p:cNvSpPr/>
                <p:nvPr/>
              </p:nvSpPr>
              <p:spPr>
                <a:xfrm>
                  <a:off x="5209364" y="5207769"/>
                  <a:ext cx="300437" cy="239044"/>
                </a:xfrm>
                <a:custGeom>
                  <a:avLst/>
                  <a:gdLst>
                    <a:gd name="connsiteX0" fmla="*/ 0 w 246380"/>
                    <a:gd name="connsiteY0" fmla="*/ 50800 h 149860"/>
                    <a:gd name="connsiteX1" fmla="*/ 124460 w 246380"/>
                    <a:gd name="connsiteY1" fmla="*/ 149860 h 149860"/>
                    <a:gd name="connsiteX2" fmla="*/ 246380 w 246380"/>
                    <a:gd name="connsiteY2" fmla="*/ 86360 h 149860"/>
                    <a:gd name="connsiteX3" fmla="*/ 132080 w 246380"/>
                    <a:gd name="connsiteY3" fmla="*/ 0 h 149860"/>
                    <a:gd name="connsiteX4" fmla="*/ 0 w 246380"/>
                    <a:gd name="connsiteY4" fmla="*/ 50800 h 149860"/>
                    <a:gd name="connsiteX0" fmla="*/ 0 w 246396"/>
                    <a:gd name="connsiteY0" fmla="*/ 51522 h 150582"/>
                    <a:gd name="connsiteX1" fmla="*/ 124460 w 246396"/>
                    <a:gd name="connsiteY1" fmla="*/ 150582 h 150582"/>
                    <a:gd name="connsiteX2" fmla="*/ 246380 w 246396"/>
                    <a:gd name="connsiteY2" fmla="*/ 87082 h 150582"/>
                    <a:gd name="connsiteX3" fmla="*/ 132080 w 246396"/>
                    <a:gd name="connsiteY3" fmla="*/ 722 h 150582"/>
                    <a:gd name="connsiteX4" fmla="*/ 0 w 246396"/>
                    <a:gd name="connsiteY4" fmla="*/ 51522 h 150582"/>
                    <a:gd name="connsiteX0" fmla="*/ 14 w 246410"/>
                    <a:gd name="connsiteY0" fmla="*/ 51522 h 150582"/>
                    <a:gd name="connsiteX1" fmla="*/ 124474 w 246410"/>
                    <a:gd name="connsiteY1" fmla="*/ 150582 h 150582"/>
                    <a:gd name="connsiteX2" fmla="*/ 246394 w 246410"/>
                    <a:gd name="connsiteY2" fmla="*/ 87082 h 150582"/>
                    <a:gd name="connsiteX3" fmla="*/ 132094 w 246410"/>
                    <a:gd name="connsiteY3" fmla="*/ 722 h 150582"/>
                    <a:gd name="connsiteX4" fmla="*/ 14 w 246410"/>
                    <a:gd name="connsiteY4" fmla="*/ 51522 h 150582"/>
                    <a:gd name="connsiteX0" fmla="*/ 14 w 246410"/>
                    <a:gd name="connsiteY0" fmla="*/ 51522 h 153626"/>
                    <a:gd name="connsiteX1" fmla="*/ 124474 w 246410"/>
                    <a:gd name="connsiteY1" fmla="*/ 150582 h 153626"/>
                    <a:gd name="connsiteX2" fmla="*/ 246394 w 246410"/>
                    <a:gd name="connsiteY2" fmla="*/ 87082 h 153626"/>
                    <a:gd name="connsiteX3" fmla="*/ 132094 w 246410"/>
                    <a:gd name="connsiteY3" fmla="*/ 722 h 153626"/>
                    <a:gd name="connsiteX4" fmla="*/ 14 w 246410"/>
                    <a:gd name="connsiteY4" fmla="*/ 51522 h 153626"/>
                    <a:gd name="connsiteX0" fmla="*/ 14 w 255021"/>
                    <a:gd name="connsiteY0" fmla="*/ 51522 h 153626"/>
                    <a:gd name="connsiteX1" fmla="*/ 124474 w 255021"/>
                    <a:gd name="connsiteY1" fmla="*/ 150582 h 153626"/>
                    <a:gd name="connsiteX2" fmla="*/ 246394 w 255021"/>
                    <a:gd name="connsiteY2" fmla="*/ 87082 h 153626"/>
                    <a:gd name="connsiteX3" fmla="*/ 132094 w 255021"/>
                    <a:gd name="connsiteY3" fmla="*/ 722 h 153626"/>
                    <a:gd name="connsiteX4" fmla="*/ 14 w 255021"/>
                    <a:gd name="connsiteY4" fmla="*/ 51522 h 153626"/>
                    <a:gd name="connsiteX0" fmla="*/ 14 w 250515"/>
                    <a:gd name="connsiteY0" fmla="*/ 51522 h 153626"/>
                    <a:gd name="connsiteX1" fmla="*/ 124474 w 250515"/>
                    <a:gd name="connsiteY1" fmla="*/ 150582 h 153626"/>
                    <a:gd name="connsiteX2" fmla="*/ 246394 w 250515"/>
                    <a:gd name="connsiteY2" fmla="*/ 87082 h 153626"/>
                    <a:gd name="connsiteX3" fmla="*/ 132094 w 250515"/>
                    <a:gd name="connsiteY3" fmla="*/ 722 h 153626"/>
                    <a:gd name="connsiteX4" fmla="*/ 14 w 250515"/>
                    <a:gd name="connsiteY4" fmla="*/ 51522 h 153626"/>
                    <a:gd name="connsiteX0" fmla="*/ 15 w 250516"/>
                    <a:gd name="connsiteY0" fmla="*/ 51522 h 150995"/>
                    <a:gd name="connsiteX1" fmla="*/ 124475 w 250516"/>
                    <a:gd name="connsiteY1" fmla="*/ 150582 h 150995"/>
                    <a:gd name="connsiteX2" fmla="*/ 246395 w 250516"/>
                    <a:gd name="connsiteY2" fmla="*/ 87082 h 150995"/>
                    <a:gd name="connsiteX3" fmla="*/ 132095 w 250516"/>
                    <a:gd name="connsiteY3" fmla="*/ 722 h 150995"/>
                    <a:gd name="connsiteX4" fmla="*/ 15 w 250516"/>
                    <a:gd name="connsiteY4" fmla="*/ 51522 h 150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516" h="150995">
                      <a:moveTo>
                        <a:pt x="15" y="51522"/>
                      </a:moveTo>
                      <a:cubicBezTo>
                        <a:pt x="-1255" y="76499"/>
                        <a:pt x="73675" y="146349"/>
                        <a:pt x="124475" y="150582"/>
                      </a:cubicBezTo>
                      <a:cubicBezTo>
                        <a:pt x="175275" y="154815"/>
                        <a:pt x="220995" y="126029"/>
                        <a:pt x="246395" y="87082"/>
                      </a:cubicBezTo>
                      <a:cubicBezTo>
                        <a:pt x="271795" y="48135"/>
                        <a:pt x="173158" y="6649"/>
                        <a:pt x="132095" y="722"/>
                      </a:cubicBezTo>
                      <a:cubicBezTo>
                        <a:pt x="91032" y="-5205"/>
                        <a:pt x="1285" y="26545"/>
                        <a:pt x="15" y="51522"/>
                      </a:cubicBezTo>
                      <a:close/>
                    </a:path>
                  </a:pathLst>
                </a:custGeom>
                <a:ln w="9525">
                  <a:solidFill>
                    <a:srgbClr val="0019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CA" sz="800">
                      <a:solidFill>
                        <a:srgbClr val="FFFFFF"/>
                      </a:solidFill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NTS</a:t>
                  </a:r>
                  <a:endParaRPr lang="en-GB" sz="800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</p:grpSp>
          <p:sp>
            <p:nvSpPr>
              <p:cNvPr id="83" name="Oval 199">
                <a:extLst>
                  <a:ext uri="{FF2B5EF4-FFF2-40B4-BE49-F238E27FC236}">
                    <a16:creationId xmlns="" xmlns:a16="http://schemas.microsoft.com/office/drawing/2014/main" id="{2666C8CB-2ED0-6110-AEBB-60D1165A211B}"/>
                  </a:ext>
                </a:extLst>
              </p:cNvPr>
              <p:cNvSpPr/>
              <p:nvPr/>
            </p:nvSpPr>
            <p:spPr>
              <a:xfrm>
                <a:off x="4477196" y="4772503"/>
                <a:ext cx="303327" cy="295169"/>
              </a:xfrm>
              <a:prstGeom prst="ellipse">
                <a:avLst/>
              </a:prstGeom>
              <a:solidFill>
                <a:srgbClr val="3F9C35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CA" sz="1600" b="1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+</a:t>
                </a:r>
                <a:endParaRPr lang="en-GB" sz="1600" b="1">
                  <a:solidFill>
                    <a:srgbClr val="FFFFFF"/>
                  </a:solidFill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sp>
            <p:nvSpPr>
              <p:cNvPr id="84" name="Freeform: Shape 200">
                <a:extLst>
                  <a:ext uri="{FF2B5EF4-FFF2-40B4-BE49-F238E27FC236}">
                    <a16:creationId xmlns="" xmlns:a16="http://schemas.microsoft.com/office/drawing/2014/main" id="{A5BA13AF-F001-2018-67A6-C9A36CC09AD0}"/>
                  </a:ext>
                </a:extLst>
              </p:cNvPr>
              <p:cNvSpPr/>
              <p:nvPr/>
            </p:nvSpPr>
            <p:spPr>
              <a:xfrm rot="371800">
                <a:off x="4626427" y="5132198"/>
                <a:ext cx="386054" cy="251237"/>
              </a:xfrm>
              <a:custGeom>
                <a:avLst/>
                <a:gdLst>
                  <a:gd name="connsiteX0" fmla="*/ 502920 w 502920"/>
                  <a:gd name="connsiteY0" fmla="*/ 148590 h 171450"/>
                  <a:gd name="connsiteX1" fmla="*/ 198120 w 502920"/>
                  <a:gd name="connsiteY1" fmla="*/ 171450 h 171450"/>
                  <a:gd name="connsiteX2" fmla="*/ 0 w 502920"/>
                  <a:gd name="connsiteY2" fmla="*/ 0 h 171450"/>
                  <a:gd name="connsiteX0" fmla="*/ 502920 w 502920"/>
                  <a:gd name="connsiteY0" fmla="*/ 148590 h 179441"/>
                  <a:gd name="connsiteX1" fmla="*/ 198120 w 502920"/>
                  <a:gd name="connsiteY1" fmla="*/ 171450 h 179441"/>
                  <a:gd name="connsiteX2" fmla="*/ 0 w 502920"/>
                  <a:gd name="connsiteY2" fmla="*/ 0 h 179441"/>
                  <a:gd name="connsiteX0" fmla="*/ 502920 w 502920"/>
                  <a:gd name="connsiteY0" fmla="*/ 148590 h 185848"/>
                  <a:gd name="connsiteX1" fmla="*/ 198120 w 502920"/>
                  <a:gd name="connsiteY1" fmla="*/ 171450 h 185848"/>
                  <a:gd name="connsiteX2" fmla="*/ 0 w 502920"/>
                  <a:gd name="connsiteY2" fmla="*/ 0 h 185848"/>
                  <a:gd name="connsiteX0" fmla="*/ 502920 w 502920"/>
                  <a:gd name="connsiteY0" fmla="*/ 148590 h 181016"/>
                  <a:gd name="connsiteX1" fmla="*/ 198120 w 502920"/>
                  <a:gd name="connsiteY1" fmla="*/ 171450 h 181016"/>
                  <a:gd name="connsiteX2" fmla="*/ 0 w 502920"/>
                  <a:gd name="connsiteY2" fmla="*/ 0 h 181016"/>
                  <a:gd name="connsiteX0" fmla="*/ 502920 w 502920"/>
                  <a:gd name="connsiteY0" fmla="*/ 148590 h 186824"/>
                  <a:gd name="connsiteX1" fmla="*/ 198120 w 502920"/>
                  <a:gd name="connsiteY1" fmla="*/ 171450 h 186824"/>
                  <a:gd name="connsiteX2" fmla="*/ 0 w 502920"/>
                  <a:gd name="connsiteY2" fmla="*/ 0 h 186824"/>
                  <a:gd name="connsiteX0" fmla="*/ 502920 w 502920"/>
                  <a:gd name="connsiteY0" fmla="*/ 148590 h 186824"/>
                  <a:gd name="connsiteX1" fmla="*/ 198120 w 502920"/>
                  <a:gd name="connsiteY1" fmla="*/ 171450 h 186824"/>
                  <a:gd name="connsiteX2" fmla="*/ 0 w 502920"/>
                  <a:gd name="connsiteY2" fmla="*/ 0 h 186824"/>
                  <a:gd name="connsiteX0" fmla="*/ 502920 w 502920"/>
                  <a:gd name="connsiteY0" fmla="*/ 148590 h 176857"/>
                  <a:gd name="connsiteX1" fmla="*/ 198120 w 502920"/>
                  <a:gd name="connsiteY1" fmla="*/ 171450 h 176857"/>
                  <a:gd name="connsiteX2" fmla="*/ 0 w 502920"/>
                  <a:gd name="connsiteY2" fmla="*/ 0 h 176857"/>
                  <a:gd name="connsiteX0" fmla="*/ 502920 w 502920"/>
                  <a:gd name="connsiteY0" fmla="*/ 148590 h 166866"/>
                  <a:gd name="connsiteX1" fmla="*/ 205740 w 502920"/>
                  <a:gd name="connsiteY1" fmla="*/ 148590 h 166866"/>
                  <a:gd name="connsiteX2" fmla="*/ 0 w 502920"/>
                  <a:gd name="connsiteY2" fmla="*/ 0 h 166866"/>
                  <a:gd name="connsiteX0" fmla="*/ 502920 w 502920"/>
                  <a:gd name="connsiteY0" fmla="*/ 148590 h 169300"/>
                  <a:gd name="connsiteX1" fmla="*/ 205740 w 502920"/>
                  <a:gd name="connsiteY1" fmla="*/ 148590 h 169300"/>
                  <a:gd name="connsiteX2" fmla="*/ 0 w 502920"/>
                  <a:gd name="connsiteY2" fmla="*/ 0 h 1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920" h="169300">
                    <a:moveTo>
                      <a:pt x="502920" y="148590"/>
                    </a:moveTo>
                    <a:cubicBezTo>
                      <a:pt x="378460" y="186690"/>
                      <a:pt x="257089" y="163351"/>
                      <a:pt x="205740" y="148590"/>
                    </a:cubicBezTo>
                    <a:cubicBezTo>
                      <a:pt x="154391" y="133829"/>
                      <a:pt x="85090" y="8763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1965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900">
                  <a:solidFill>
                    <a:srgbClr val="FFFFFF"/>
                  </a:solidFill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sp>
            <p:nvSpPr>
              <p:cNvPr id="85" name="Freeform: Shape 201">
                <a:extLst>
                  <a:ext uri="{FF2B5EF4-FFF2-40B4-BE49-F238E27FC236}">
                    <a16:creationId xmlns="" xmlns:a16="http://schemas.microsoft.com/office/drawing/2014/main" id="{A5698A68-56A5-BF0E-CC4B-D43F0E5AE594}"/>
                  </a:ext>
                </a:extLst>
              </p:cNvPr>
              <p:cNvSpPr/>
              <p:nvPr/>
            </p:nvSpPr>
            <p:spPr>
              <a:xfrm rot="19707422" flipH="1" flipV="1">
                <a:off x="2044085" y="4761520"/>
                <a:ext cx="976489" cy="341847"/>
              </a:xfrm>
              <a:custGeom>
                <a:avLst/>
                <a:gdLst>
                  <a:gd name="connsiteX0" fmla="*/ 502920 w 502920"/>
                  <a:gd name="connsiteY0" fmla="*/ 148590 h 171450"/>
                  <a:gd name="connsiteX1" fmla="*/ 198120 w 502920"/>
                  <a:gd name="connsiteY1" fmla="*/ 171450 h 171450"/>
                  <a:gd name="connsiteX2" fmla="*/ 0 w 502920"/>
                  <a:gd name="connsiteY2" fmla="*/ 0 h 171450"/>
                  <a:gd name="connsiteX0" fmla="*/ 502920 w 502920"/>
                  <a:gd name="connsiteY0" fmla="*/ 148590 h 179441"/>
                  <a:gd name="connsiteX1" fmla="*/ 198120 w 502920"/>
                  <a:gd name="connsiteY1" fmla="*/ 171450 h 179441"/>
                  <a:gd name="connsiteX2" fmla="*/ 0 w 502920"/>
                  <a:gd name="connsiteY2" fmla="*/ 0 h 179441"/>
                  <a:gd name="connsiteX0" fmla="*/ 502920 w 502920"/>
                  <a:gd name="connsiteY0" fmla="*/ 148590 h 185848"/>
                  <a:gd name="connsiteX1" fmla="*/ 198120 w 502920"/>
                  <a:gd name="connsiteY1" fmla="*/ 171450 h 185848"/>
                  <a:gd name="connsiteX2" fmla="*/ 0 w 502920"/>
                  <a:gd name="connsiteY2" fmla="*/ 0 h 185848"/>
                  <a:gd name="connsiteX0" fmla="*/ 502920 w 502920"/>
                  <a:gd name="connsiteY0" fmla="*/ 148590 h 181016"/>
                  <a:gd name="connsiteX1" fmla="*/ 198120 w 502920"/>
                  <a:gd name="connsiteY1" fmla="*/ 171450 h 181016"/>
                  <a:gd name="connsiteX2" fmla="*/ 0 w 502920"/>
                  <a:gd name="connsiteY2" fmla="*/ 0 h 181016"/>
                  <a:gd name="connsiteX0" fmla="*/ 502920 w 502920"/>
                  <a:gd name="connsiteY0" fmla="*/ 148590 h 186824"/>
                  <a:gd name="connsiteX1" fmla="*/ 198120 w 502920"/>
                  <a:gd name="connsiteY1" fmla="*/ 171450 h 186824"/>
                  <a:gd name="connsiteX2" fmla="*/ 0 w 502920"/>
                  <a:gd name="connsiteY2" fmla="*/ 0 h 186824"/>
                  <a:gd name="connsiteX0" fmla="*/ 502920 w 502920"/>
                  <a:gd name="connsiteY0" fmla="*/ 148590 h 186824"/>
                  <a:gd name="connsiteX1" fmla="*/ 198120 w 502920"/>
                  <a:gd name="connsiteY1" fmla="*/ 171450 h 186824"/>
                  <a:gd name="connsiteX2" fmla="*/ 0 w 502920"/>
                  <a:gd name="connsiteY2" fmla="*/ 0 h 186824"/>
                  <a:gd name="connsiteX0" fmla="*/ 502920 w 502920"/>
                  <a:gd name="connsiteY0" fmla="*/ 148590 h 176857"/>
                  <a:gd name="connsiteX1" fmla="*/ 198120 w 502920"/>
                  <a:gd name="connsiteY1" fmla="*/ 171450 h 176857"/>
                  <a:gd name="connsiteX2" fmla="*/ 0 w 502920"/>
                  <a:gd name="connsiteY2" fmla="*/ 0 h 176857"/>
                  <a:gd name="connsiteX0" fmla="*/ 502920 w 502920"/>
                  <a:gd name="connsiteY0" fmla="*/ 148590 h 166866"/>
                  <a:gd name="connsiteX1" fmla="*/ 205740 w 502920"/>
                  <a:gd name="connsiteY1" fmla="*/ 148590 h 166866"/>
                  <a:gd name="connsiteX2" fmla="*/ 0 w 502920"/>
                  <a:gd name="connsiteY2" fmla="*/ 0 h 166866"/>
                  <a:gd name="connsiteX0" fmla="*/ 502920 w 502920"/>
                  <a:gd name="connsiteY0" fmla="*/ 148590 h 169154"/>
                  <a:gd name="connsiteX1" fmla="*/ 205740 w 502920"/>
                  <a:gd name="connsiteY1" fmla="*/ 148590 h 169154"/>
                  <a:gd name="connsiteX2" fmla="*/ 0 w 502920"/>
                  <a:gd name="connsiteY2" fmla="*/ 0 h 16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920" h="169154">
                    <a:moveTo>
                      <a:pt x="502920" y="148590"/>
                    </a:moveTo>
                    <a:cubicBezTo>
                      <a:pt x="378460" y="186690"/>
                      <a:pt x="251967" y="162845"/>
                      <a:pt x="205740" y="148590"/>
                    </a:cubicBezTo>
                    <a:cubicBezTo>
                      <a:pt x="159513" y="134335"/>
                      <a:pt x="85090" y="8763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1965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900">
                  <a:solidFill>
                    <a:srgbClr val="FFFFFF"/>
                  </a:solidFill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sp>
            <p:nvSpPr>
              <p:cNvPr id="86" name="Freeform: Shape 202">
                <a:extLst>
                  <a:ext uri="{FF2B5EF4-FFF2-40B4-BE49-F238E27FC236}">
                    <a16:creationId xmlns="" xmlns:a16="http://schemas.microsoft.com/office/drawing/2014/main" id="{003CE25F-C3C1-2E35-9D4C-034666D94A0A}"/>
                  </a:ext>
                </a:extLst>
              </p:cNvPr>
              <p:cNvSpPr/>
              <p:nvPr/>
            </p:nvSpPr>
            <p:spPr>
              <a:xfrm rot="20409204" flipH="1">
                <a:off x="3701845" y="5033351"/>
                <a:ext cx="485000" cy="177102"/>
              </a:xfrm>
              <a:custGeom>
                <a:avLst/>
                <a:gdLst>
                  <a:gd name="connsiteX0" fmla="*/ 502920 w 502920"/>
                  <a:gd name="connsiteY0" fmla="*/ 148590 h 171450"/>
                  <a:gd name="connsiteX1" fmla="*/ 198120 w 502920"/>
                  <a:gd name="connsiteY1" fmla="*/ 171450 h 171450"/>
                  <a:gd name="connsiteX2" fmla="*/ 0 w 502920"/>
                  <a:gd name="connsiteY2" fmla="*/ 0 h 171450"/>
                  <a:gd name="connsiteX0" fmla="*/ 502920 w 502920"/>
                  <a:gd name="connsiteY0" fmla="*/ 148590 h 179441"/>
                  <a:gd name="connsiteX1" fmla="*/ 198120 w 502920"/>
                  <a:gd name="connsiteY1" fmla="*/ 171450 h 179441"/>
                  <a:gd name="connsiteX2" fmla="*/ 0 w 502920"/>
                  <a:gd name="connsiteY2" fmla="*/ 0 h 179441"/>
                  <a:gd name="connsiteX0" fmla="*/ 502920 w 502920"/>
                  <a:gd name="connsiteY0" fmla="*/ 148590 h 185848"/>
                  <a:gd name="connsiteX1" fmla="*/ 198120 w 502920"/>
                  <a:gd name="connsiteY1" fmla="*/ 171450 h 185848"/>
                  <a:gd name="connsiteX2" fmla="*/ 0 w 502920"/>
                  <a:gd name="connsiteY2" fmla="*/ 0 h 185848"/>
                  <a:gd name="connsiteX0" fmla="*/ 502920 w 502920"/>
                  <a:gd name="connsiteY0" fmla="*/ 148590 h 181016"/>
                  <a:gd name="connsiteX1" fmla="*/ 198120 w 502920"/>
                  <a:gd name="connsiteY1" fmla="*/ 171450 h 181016"/>
                  <a:gd name="connsiteX2" fmla="*/ 0 w 502920"/>
                  <a:gd name="connsiteY2" fmla="*/ 0 h 181016"/>
                  <a:gd name="connsiteX0" fmla="*/ 502920 w 502920"/>
                  <a:gd name="connsiteY0" fmla="*/ 148590 h 186824"/>
                  <a:gd name="connsiteX1" fmla="*/ 198120 w 502920"/>
                  <a:gd name="connsiteY1" fmla="*/ 171450 h 186824"/>
                  <a:gd name="connsiteX2" fmla="*/ 0 w 502920"/>
                  <a:gd name="connsiteY2" fmla="*/ 0 h 186824"/>
                  <a:gd name="connsiteX0" fmla="*/ 502920 w 502920"/>
                  <a:gd name="connsiteY0" fmla="*/ 148590 h 186824"/>
                  <a:gd name="connsiteX1" fmla="*/ 198120 w 502920"/>
                  <a:gd name="connsiteY1" fmla="*/ 171450 h 186824"/>
                  <a:gd name="connsiteX2" fmla="*/ 0 w 502920"/>
                  <a:gd name="connsiteY2" fmla="*/ 0 h 186824"/>
                  <a:gd name="connsiteX0" fmla="*/ 502920 w 502920"/>
                  <a:gd name="connsiteY0" fmla="*/ 148590 h 176857"/>
                  <a:gd name="connsiteX1" fmla="*/ 198120 w 502920"/>
                  <a:gd name="connsiteY1" fmla="*/ 171450 h 176857"/>
                  <a:gd name="connsiteX2" fmla="*/ 0 w 502920"/>
                  <a:gd name="connsiteY2" fmla="*/ 0 h 176857"/>
                  <a:gd name="connsiteX0" fmla="*/ 502920 w 502920"/>
                  <a:gd name="connsiteY0" fmla="*/ 148590 h 166866"/>
                  <a:gd name="connsiteX1" fmla="*/ 205740 w 502920"/>
                  <a:gd name="connsiteY1" fmla="*/ 148590 h 166866"/>
                  <a:gd name="connsiteX2" fmla="*/ 0 w 502920"/>
                  <a:gd name="connsiteY2" fmla="*/ 0 h 166866"/>
                  <a:gd name="connsiteX0" fmla="*/ 502920 w 502920"/>
                  <a:gd name="connsiteY0" fmla="*/ 148590 h 169154"/>
                  <a:gd name="connsiteX1" fmla="*/ 205740 w 502920"/>
                  <a:gd name="connsiteY1" fmla="*/ 148590 h 169154"/>
                  <a:gd name="connsiteX2" fmla="*/ 0 w 502920"/>
                  <a:gd name="connsiteY2" fmla="*/ 0 h 16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920" h="169154">
                    <a:moveTo>
                      <a:pt x="502920" y="148590"/>
                    </a:moveTo>
                    <a:cubicBezTo>
                      <a:pt x="378460" y="186690"/>
                      <a:pt x="251967" y="162845"/>
                      <a:pt x="205740" y="148590"/>
                    </a:cubicBezTo>
                    <a:cubicBezTo>
                      <a:pt x="159513" y="134335"/>
                      <a:pt x="85090" y="8763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196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900">
                  <a:solidFill>
                    <a:srgbClr val="FFFFFF"/>
                  </a:solidFill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sp>
            <p:nvSpPr>
              <p:cNvPr id="85009" name="TextBox 203">
                <a:extLst>
                  <a:ext uri="{FF2B5EF4-FFF2-40B4-BE49-F238E27FC236}">
                    <a16:creationId xmlns="" xmlns:a16="http://schemas.microsoft.com/office/drawing/2014/main" id="{A07B32D7-2C65-A859-0BC8-1E1877EA7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7375" y="4565017"/>
                <a:ext cx="252018" cy="140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it-IT" sz="900" b="1">
                    <a:solidFill>
                      <a:srgbClr val="FFFFFF"/>
                    </a:solidFill>
                    <a:latin typeface="Apis For Office"/>
                  </a:rPr>
                  <a:t>PB</a:t>
                </a:r>
                <a:endParaRPr lang="en-GB" altLang="it-IT" sz="900" b="1">
                  <a:solidFill>
                    <a:srgbClr val="FFFFFF"/>
                  </a:solidFill>
                  <a:latin typeface="Apis For Office"/>
                </a:endParaRPr>
              </a:p>
            </p:txBody>
          </p:sp>
          <p:sp>
            <p:nvSpPr>
              <p:cNvPr id="88" name="Oval 204">
                <a:extLst>
                  <a:ext uri="{FF2B5EF4-FFF2-40B4-BE49-F238E27FC236}">
                    <a16:creationId xmlns="" xmlns:a16="http://schemas.microsoft.com/office/drawing/2014/main" id="{852E9AD3-F650-9931-E00B-241D6C8E23FD}"/>
                  </a:ext>
                </a:extLst>
              </p:cNvPr>
              <p:cNvSpPr/>
              <p:nvPr/>
            </p:nvSpPr>
            <p:spPr>
              <a:xfrm>
                <a:off x="4066811" y="4659927"/>
                <a:ext cx="303328" cy="296543"/>
              </a:xfrm>
              <a:prstGeom prst="ellipse">
                <a:avLst/>
              </a:prstGeom>
              <a:solidFill>
                <a:srgbClr val="E6553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ctr">
                  <a:defRPr/>
                </a:pPr>
                <a:r>
                  <a:rPr lang="en-CA" sz="2000" b="1">
                    <a:solidFill>
                      <a:srgbClr val="FFFFFF"/>
                    </a:solidFill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-</a:t>
                </a:r>
                <a:endParaRPr lang="en-GB" sz="2000" b="1">
                  <a:solidFill>
                    <a:srgbClr val="FFFFFF"/>
                  </a:solidFill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</p:grpSp>
        <p:cxnSp>
          <p:nvCxnSpPr>
            <p:cNvPr id="79" name="Straight Connector 195">
              <a:extLst>
                <a:ext uri="{FF2B5EF4-FFF2-40B4-BE49-F238E27FC236}">
                  <a16:creationId xmlns="" xmlns:a16="http://schemas.microsoft.com/office/drawing/2014/main" id="{B9A47C8F-A022-8F53-7810-BADC7D37F442}"/>
                </a:ext>
              </a:extLst>
            </p:cNvPr>
            <p:cNvCxnSpPr>
              <a:cxnSpLocks/>
            </p:cNvCxnSpPr>
            <p:nvPr/>
          </p:nvCxnSpPr>
          <p:spPr>
            <a:xfrm>
              <a:off x="4048969" y="4922147"/>
              <a:ext cx="176806" cy="7962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8" name="Text Placeholder 1">
            <a:extLst>
              <a:ext uri="{FF2B5EF4-FFF2-40B4-BE49-F238E27FC236}">
                <a16:creationId xmlns="" xmlns:a16="http://schemas.microsoft.com/office/drawing/2014/main" id="{7E5C083E-FD37-EA7F-E1B7-59B1C3790604}"/>
              </a:ext>
            </a:extLst>
          </p:cNvPr>
          <p:cNvSpPr txBox="1">
            <a:spLocks/>
          </p:cNvSpPr>
          <p:nvPr/>
        </p:nvSpPr>
        <p:spPr bwMode="auto">
          <a:xfrm>
            <a:off x="7418721" y="5528353"/>
            <a:ext cx="4729706" cy="9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it-IT" sz="1600" i="1">
                <a:solidFill>
                  <a:srgbClr val="002060"/>
                </a:solidFill>
                <a:latin typeface="Calibri" panose="020F0502020204030204" pitchFamily="34" charset="0"/>
              </a:rPr>
              <a:t>Friedrichsen et al. Diabetes Obes Metab 2021;23:754–62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GB" altLang="it-IT" sz="1600" i="1">
                <a:solidFill>
                  <a:srgbClr val="002060"/>
                </a:solidFill>
                <a:latin typeface="Calibri" panose="020F0502020204030204" pitchFamily="34" charset="0"/>
              </a:rPr>
              <a:t>Merchenthaler et al. J Comp Neurol 1999;403:261–80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GB" altLang="it-IT" sz="1600" i="1">
                <a:solidFill>
                  <a:srgbClr val="002060"/>
                </a:solidFill>
                <a:latin typeface="Calibri" panose="020F0502020204030204" pitchFamily="34" charset="0"/>
              </a:rPr>
              <a:t>Baggio et al. Gastroenterology 2007;132:2131–57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GB" altLang="it-IT" sz="1600" i="1">
                <a:solidFill>
                  <a:srgbClr val="002060"/>
                </a:solidFill>
                <a:latin typeface="Calibri" panose="020F0502020204030204" pitchFamily="34" charset="0"/>
              </a:rPr>
              <a:t> Drucker and Nauck. Lancet 2006;368:1696–705</a:t>
            </a:r>
          </a:p>
        </p:txBody>
      </p:sp>
      <p:sp>
        <p:nvSpPr>
          <p:cNvPr id="84999" name="Text Placeholder 17">
            <a:extLst>
              <a:ext uri="{FF2B5EF4-FFF2-40B4-BE49-F238E27FC236}">
                <a16:creationId xmlns="" xmlns:a16="http://schemas.microsoft.com/office/drawing/2014/main" id="{9D179295-543D-7E23-031B-9D8619005D4C}"/>
              </a:ext>
            </a:extLst>
          </p:cNvPr>
          <p:cNvSpPr txBox="1">
            <a:spLocks/>
          </p:cNvSpPr>
          <p:nvPr/>
        </p:nvSpPr>
        <p:spPr bwMode="auto">
          <a:xfrm>
            <a:off x="1595606" y="4866358"/>
            <a:ext cx="4722988" cy="3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it-IT" sz="1100" i="1">
                <a:solidFill>
                  <a:srgbClr val="44546A"/>
                </a:solidFill>
                <a:latin typeface="Apis For Office"/>
              </a:rPr>
              <a:t>Modified from Campos et al. Cell metabolism 2016;23(5):811-820</a:t>
            </a:r>
            <a:endParaRPr lang="en-GB" altLang="it-IT" sz="1100" i="1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Rettangolo 4">
            <a:extLst>
              <a:ext uri="{FF2B5EF4-FFF2-40B4-BE49-F238E27FC236}">
                <a16:creationId xmlns="" xmlns:a16="http://schemas.microsoft.com/office/drawing/2014/main" id="{ED7899D0-58DC-9839-6CCB-FA3E7423F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7390"/>
            <a:ext cx="12190413" cy="71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Terapia farmacologica dell'obesità…oggi</a:t>
            </a:r>
            <a:endParaRPr lang="it-IT" altLang="it-IT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>
            <a:extLst>
              <a:ext uri="{FF2B5EF4-FFF2-40B4-BE49-F238E27FC236}">
                <a16:creationId xmlns="" xmlns:a16="http://schemas.microsoft.com/office/drawing/2014/main" id="{747383B6-CB14-58D4-9ECC-40225B0E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/>
          <a:stretch>
            <a:fillRect/>
          </a:stretch>
        </p:blipFill>
        <p:spPr bwMode="auto">
          <a:xfrm>
            <a:off x="1294959" y="828862"/>
            <a:ext cx="9546749" cy="55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ttangolo 5">
            <a:extLst>
              <a:ext uri="{FF2B5EF4-FFF2-40B4-BE49-F238E27FC236}">
                <a16:creationId xmlns="" xmlns:a16="http://schemas.microsoft.com/office/drawing/2014/main" id="{A29AE5E1-346C-5BDC-6599-E29359922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3424"/>
            <a:ext cx="12190413" cy="5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900" b="1">
                <a:solidFill>
                  <a:srgbClr val="002060"/>
                </a:solidFill>
                <a:latin typeface="Calibri" panose="020F0502020204030204" pitchFamily="34" charset="0"/>
              </a:rPr>
              <a:t>Efficacy of obesity medications in randomized clinical trials</a:t>
            </a:r>
            <a:endParaRPr lang="it-IT" altLang="it-IT" sz="29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0116" name="Rettangolo 6">
            <a:extLst>
              <a:ext uri="{FF2B5EF4-FFF2-40B4-BE49-F238E27FC236}">
                <a16:creationId xmlns="" xmlns:a16="http://schemas.microsoft.com/office/drawing/2014/main" id="{C2573184-D371-6AFA-A2F3-28BD995F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0498" y="6319725"/>
            <a:ext cx="2567392" cy="38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it-IT" sz="1900" i="1">
                <a:solidFill>
                  <a:srgbClr val="002060"/>
                </a:solidFill>
                <a:latin typeface="Calibri" panose="020F0502020204030204" pitchFamily="34" charset="0"/>
              </a:rPr>
              <a:t>Garvey et al. JCEM 2022</a:t>
            </a:r>
            <a:endParaRPr lang="it-IT" altLang="it-IT" sz="19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157AE072-0F71-7421-B693-91770B358069}"/>
              </a:ext>
            </a:extLst>
          </p:cNvPr>
          <p:cNvSpPr/>
          <p:nvPr/>
        </p:nvSpPr>
        <p:spPr>
          <a:xfrm>
            <a:off x="1294962" y="4879802"/>
            <a:ext cx="9368714" cy="1367675"/>
          </a:xfrm>
          <a:prstGeom prst="rect">
            <a:avLst/>
          </a:prstGeom>
          <a:solidFill>
            <a:srgbClr val="00B0F0">
              <a:alpha val="13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it-IT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ttangolo 7">
            <a:extLst>
              <a:ext uri="{FF2B5EF4-FFF2-40B4-BE49-F238E27FC236}">
                <a16:creationId xmlns="" xmlns:a16="http://schemas.microsoft.com/office/drawing/2014/main" id="{35426001-8B2A-224A-DAA5-37B15D49A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2855"/>
            <a:ext cx="12190413" cy="5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900" b="1" dirty="0">
                <a:solidFill>
                  <a:srgbClr val="C00000"/>
                </a:solidFill>
                <a:latin typeface="Calibri" panose="020F0502020204030204" pitchFamily="34" charset="0"/>
              </a:rPr>
              <a:t>SEMAGLUTIDE 2.4 mg</a:t>
            </a:r>
            <a:r>
              <a:rPr lang="it-IT" altLang="it-IT" sz="2900" b="1" dirty="0">
                <a:solidFill>
                  <a:srgbClr val="002060"/>
                </a:solidFill>
                <a:latin typeface="Calibri" panose="020F0502020204030204" pitchFamily="34" charset="0"/>
              </a:rPr>
              <a:t>: un farmaco di seconda generazione</a:t>
            </a:r>
            <a:endParaRPr lang="it-IT" altLang="it-IT" sz="29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2163" name="Picture 2">
            <a:extLst>
              <a:ext uri="{FF2B5EF4-FFF2-40B4-BE49-F238E27FC236}">
                <a16:creationId xmlns="" xmlns:a16="http://schemas.microsoft.com/office/drawing/2014/main" id="{D157D342-B63C-0B5D-637B-0D9895A3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1" y="637319"/>
            <a:ext cx="4101542" cy="227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E5133964-DF08-C379-23C5-D13738A51C59}"/>
              </a:ext>
            </a:extLst>
          </p:cNvPr>
          <p:cNvSpPr/>
          <p:nvPr/>
        </p:nvSpPr>
        <p:spPr>
          <a:xfrm>
            <a:off x="4345084" y="659163"/>
            <a:ext cx="7756314" cy="2340399"/>
          </a:xfrm>
          <a:prstGeom prst="rect">
            <a:avLst/>
          </a:prstGeom>
        </p:spPr>
        <p:txBody>
          <a:bodyPr lIns="91422" tIns="45711" rIns="91422" bIns="45711">
            <a:spAutoFit/>
          </a:bodyPr>
          <a:lstStyle/>
          <a:p>
            <a:pPr marL="342850" indent="-342850">
              <a:buFont typeface="Wingdings" pitchFamily="2" charset="2"/>
              <a:buChar char="§"/>
              <a:defRPr/>
            </a:pPr>
            <a:endParaRPr lang="it-IT" dirty="0">
              <a:solidFill>
                <a:srgbClr val="002060"/>
              </a:solidFill>
              <a:latin typeface="Calibri"/>
            </a:endParaRPr>
          </a:p>
          <a:p>
            <a:pPr marL="342850" indent="-342850">
              <a:buFont typeface="Wingdings" pitchFamily="2" charset="2"/>
              <a:buChar char="§"/>
              <a:defRPr/>
            </a:pPr>
            <a:r>
              <a:rPr lang="it-IT" dirty="0">
                <a:solidFill>
                  <a:srgbClr val="002060"/>
                </a:solidFill>
                <a:latin typeface="Calibri"/>
              </a:rPr>
              <a:t>↑ Efficacia rispetto ai farmaci precedenti approvati per il trattamento dell’obesità (Perdita &gt; 10% del peso iniziale) </a:t>
            </a:r>
          </a:p>
          <a:p>
            <a:pPr marL="342850" indent="-342850">
              <a:buFont typeface="Wingdings" pitchFamily="2" charset="2"/>
              <a:buChar char="§"/>
              <a:defRPr/>
            </a:pPr>
            <a:endParaRPr lang="it-IT" dirty="0">
              <a:solidFill>
                <a:srgbClr val="002060"/>
              </a:solidFill>
              <a:latin typeface="Calibri"/>
            </a:endParaRPr>
          </a:p>
          <a:p>
            <a:pPr marL="342850" indent="-342850">
              <a:buFont typeface="Wingdings" pitchFamily="2" charset="2"/>
              <a:buChar char="§"/>
              <a:defRPr/>
            </a:pPr>
            <a:r>
              <a:rPr lang="it-IT" dirty="0">
                <a:solidFill>
                  <a:srgbClr val="002060"/>
                </a:solidFill>
                <a:latin typeface="Calibri"/>
              </a:rPr>
              <a:t>↑ Benefici associati al % di calo ponderale </a:t>
            </a:r>
          </a:p>
          <a:p>
            <a:pPr>
              <a:defRPr/>
            </a:pPr>
            <a:endParaRPr lang="it-IT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92165" name="Picture 3">
            <a:extLst>
              <a:ext uri="{FF2B5EF4-FFF2-40B4-BE49-F238E27FC236}">
                <a16:creationId xmlns="" xmlns:a16="http://schemas.microsoft.com/office/drawing/2014/main" id="{584A0E6E-FAA2-E812-45B2-6AAB3BD6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7"/>
          <a:stretch>
            <a:fillRect/>
          </a:stretch>
        </p:blipFill>
        <p:spPr bwMode="auto">
          <a:xfrm>
            <a:off x="1284882" y="2897178"/>
            <a:ext cx="9666000" cy="35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6" name="Rettangolo 10">
            <a:extLst>
              <a:ext uri="{FF2B5EF4-FFF2-40B4-BE49-F238E27FC236}">
                <a16:creationId xmlns="" xmlns:a16="http://schemas.microsoft.com/office/drawing/2014/main" id="{DD445300-C0C7-7B20-A287-8780132D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0498" y="6245797"/>
            <a:ext cx="2567392" cy="38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it-IT" sz="1900" i="1">
                <a:solidFill>
                  <a:srgbClr val="002060"/>
                </a:solidFill>
                <a:latin typeface="Calibri" panose="020F0502020204030204" pitchFamily="34" charset="0"/>
              </a:rPr>
              <a:t>Garvey et al. JCEM 2022</a:t>
            </a:r>
            <a:endParaRPr lang="it-IT" altLang="it-IT" sz="19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5">
            <a:extLst>
              <a:ext uri="{FF2B5EF4-FFF2-40B4-BE49-F238E27FC236}">
                <a16:creationId xmlns="" xmlns:a16="http://schemas.microsoft.com/office/drawing/2014/main" id="{0A455FDD-CA2D-EF49-72F2-B884E73AE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46" y="843626"/>
            <a:ext cx="3290302" cy="498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48F758-7146-668D-898E-7265CA340D4F}"/>
              </a:ext>
            </a:extLst>
          </p:cNvPr>
          <p:cNvSpPr txBox="1"/>
          <p:nvPr/>
        </p:nvSpPr>
        <p:spPr>
          <a:xfrm>
            <a:off x="1234498" y="2846414"/>
            <a:ext cx="2173380" cy="502812"/>
          </a:xfrm>
          <a:prstGeom prst="rect">
            <a:avLst/>
          </a:prstGeom>
          <a:noFill/>
          <a:ln w="381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Stomach</a:t>
            </a:r>
            <a:r>
              <a:rPr lang="en-US" sz="1300" b="1">
                <a:solidFill>
                  <a:srgbClr val="5A5A5A"/>
                </a:solidFill>
                <a:latin typeface="Arial"/>
              </a:rPr>
              <a:t> 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5A5A5A"/>
                </a:solidFill>
                <a:latin typeface="Arial"/>
              </a:rPr>
              <a:t>↓ Gastric Emptying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9E445E-C167-4A31-42AD-834580747C53}"/>
              </a:ext>
            </a:extLst>
          </p:cNvPr>
          <p:cNvSpPr txBox="1"/>
          <p:nvPr/>
        </p:nvSpPr>
        <p:spPr>
          <a:xfrm>
            <a:off x="7878926" y="4731589"/>
            <a:ext cx="2863689" cy="9132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Skeletal Muscle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C00000"/>
                </a:solidFill>
                <a:latin typeface="Arial"/>
              </a:rPr>
              <a:t>↑ Insulin Sensitivity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C00000"/>
                </a:solidFill>
                <a:latin typeface="Arial"/>
              </a:rPr>
              <a:t>↑ Metabolic Flexibility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C00000"/>
                </a:solidFill>
                <a:latin typeface="Arial"/>
              </a:rPr>
              <a:t>↓ Ectopic Lipid Accumulation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74A04F-1C65-8C68-D2AF-0FE8C92FB9A7}"/>
              </a:ext>
            </a:extLst>
          </p:cNvPr>
          <p:cNvSpPr txBox="1"/>
          <p:nvPr/>
        </p:nvSpPr>
        <p:spPr>
          <a:xfrm>
            <a:off x="8498691" y="2878339"/>
            <a:ext cx="4047796" cy="132374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Subcutaneous White Adipose Tissue</a:t>
            </a:r>
            <a:endParaRPr lang="en-US" sz="13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↑</a:t>
            </a:r>
            <a:r>
              <a:rPr lang="en-US" sz="1300" b="1">
                <a:solidFill>
                  <a:srgbClr val="00B050"/>
                </a:solidFill>
                <a:latin typeface="Arial"/>
              </a:rPr>
              <a:t> </a:t>
            </a:r>
            <a:r>
              <a:rPr lang="en-US" sz="1300" b="1">
                <a:solidFill>
                  <a:srgbClr val="000099"/>
                </a:solidFill>
                <a:latin typeface="Arial"/>
              </a:rPr>
              <a:t>Insulin Sensitivity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↑ Lipid Buffering Capacity 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↑ Blood Flow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↑ Storage Capacity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↓ Proinflammatory Immune Cell Infiltration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79748D0-4D89-FDC8-C32B-1D2786B40466}"/>
              </a:ext>
            </a:extLst>
          </p:cNvPr>
          <p:cNvSpPr txBox="1"/>
          <p:nvPr/>
        </p:nvSpPr>
        <p:spPr>
          <a:xfrm>
            <a:off x="1629198" y="4034310"/>
            <a:ext cx="3045085" cy="913277"/>
          </a:xfrm>
          <a:prstGeom prst="rect">
            <a:avLst/>
          </a:prstGeom>
          <a:noFill/>
          <a:ln w="381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5A5A5A"/>
                </a:solidFill>
                <a:latin typeface="Arial"/>
              </a:rPr>
              <a:t>Liver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C00000"/>
                </a:solidFill>
                <a:latin typeface="Arial"/>
              </a:rPr>
              <a:t>↑ Insulin Sensitivity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C00000"/>
                </a:solidFill>
                <a:latin typeface="Arial"/>
              </a:rPr>
              <a:t>↓ Hepatic Glucose Production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C00000"/>
                </a:solidFill>
                <a:latin typeface="Arial"/>
              </a:rPr>
              <a:t>↓ Ectopic Lipid Accumulation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322A90F-6886-6310-AB6F-A67B3EFDD459}"/>
              </a:ext>
            </a:extLst>
          </p:cNvPr>
          <p:cNvSpPr txBox="1"/>
          <p:nvPr/>
        </p:nvSpPr>
        <p:spPr>
          <a:xfrm>
            <a:off x="2040696" y="2182741"/>
            <a:ext cx="2558004" cy="70804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Pancreas 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5A5A5A"/>
                </a:solidFill>
                <a:latin typeface="Arial"/>
              </a:rPr>
              <a:t>↑ Insulin 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5A5A5A"/>
                </a:solidFill>
                <a:latin typeface="Arial"/>
              </a:rPr>
              <a:t>↓ Glucagon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B4DA0C5-77D2-0347-12E3-A594B1E355AB}"/>
              </a:ext>
            </a:extLst>
          </p:cNvPr>
          <p:cNvSpPr txBox="1"/>
          <p:nvPr/>
        </p:nvSpPr>
        <p:spPr>
          <a:xfrm>
            <a:off x="853230" y="3362232"/>
            <a:ext cx="1813951" cy="502812"/>
          </a:xfrm>
          <a:prstGeom prst="rect">
            <a:avLst/>
          </a:prstGeom>
          <a:noFill/>
          <a:ln w="381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Systemic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7030A0"/>
                </a:solidFill>
                <a:latin typeface="Arial"/>
              </a:rPr>
              <a:t>↓ </a:t>
            </a:r>
            <a:r>
              <a:rPr lang="en-US" sz="1300" b="1">
                <a:solidFill>
                  <a:srgbClr val="C00000"/>
                </a:solidFill>
                <a:latin typeface="Arial"/>
              </a:rPr>
              <a:t>Hyperglycemia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ED13DB1-C95D-C05C-9A32-344379FA49E1}"/>
              </a:ext>
            </a:extLst>
          </p:cNvPr>
          <p:cNvSpPr txBox="1"/>
          <p:nvPr/>
        </p:nvSpPr>
        <p:spPr>
          <a:xfrm>
            <a:off x="8392880" y="4193926"/>
            <a:ext cx="3661490" cy="50281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Systemic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C00000"/>
                </a:solidFill>
                <a:latin typeface="Arial"/>
              </a:rPr>
              <a:t>↓ Hyperglycemia, Dietary Triglyceride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2BE30D-9BF6-9BCC-504D-98D43CFDD898}"/>
              </a:ext>
            </a:extLst>
          </p:cNvPr>
          <p:cNvSpPr txBox="1"/>
          <p:nvPr/>
        </p:nvSpPr>
        <p:spPr>
          <a:xfrm>
            <a:off x="8014972" y="2174339"/>
            <a:ext cx="1373900" cy="708045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Pancreas</a:t>
            </a:r>
            <a:r>
              <a:rPr lang="en-US" sz="13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↑ Insulin 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↑ Glucagon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947D7A-C495-9550-B0D2-435498475A53}"/>
              </a:ext>
            </a:extLst>
          </p:cNvPr>
          <p:cNvSpPr txBox="1"/>
          <p:nvPr/>
        </p:nvSpPr>
        <p:spPr>
          <a:xfrm>
            <a:off x="5334358" y="1065414"/>
            <a:ext cx="1651032" cy="430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defTabSz="914268">
              <a:defRPr/>
            </a:pPr>
            <a:r>
              <a:rPr lang="en-US" sz="1100" b="1">
                <a:solidFill>
                  <a:srgbClr val="000000"/>
                </a:solidFill>
                <a:latin typeface="Arial"/>
              </a:rPr>
              <a:t>Central Nervous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BC043F2-03F6-4874-C7DE-F18406DA40A6}"/>
              </a:ext>
            </a:extLst>
          </p:cNvPr>
          <p:cNvSpPr txBox="1"/>
          <p:nvPr/>
        </p:nvSpPr>
        <p:spPr>
          <a:xfrm>
            <a:off x="6059937" y="2895142"/>
            <a:ext cx="705425" cy="600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defTabSz="914268">
              <a:defRPr/>
            </a:pPr>
            <a:r>
              <a:rPr lang="en-US" sz="1100" b="1">
                <a:solidFill>
                  <a:srgbClr val="000000"/>
                </a:solidFill>
                <a:latin typeface="Arial"/>
              </a:rPr>
              <a:t>Skeletal Muscle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48187E2-3BA8-B884-9537-EE35C424B613}"/>
              </a:ext>
            </a:extLst>
          </p:cNvPr>
          <p:cNvSpPr txBox="1"/>
          <p:nvPr/>
        </p:nvSpPr>
        <p:spPr>
          <a:xfrm>
            <a:off x="5221824" y="3540333"/>
            <a:ext cx="544185" cy="264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defTabSz="914268">
              <a:defRPr/>
            </a:pPr>
            <a:r>
              <a:rPr lang="en-US" sz="1100" b="1">
                <a:solidFill>
                  <a:srgbClr val="000000"/>
                </a:solidFill>
                <a:latin typeface="Arial"/>
              </a:rPr>
              <a:t>Liver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9E1F7E4-4432-49B1-888B-3C0314F85728}"/>
              </a:ext>
            </a:extLst>
          </p:cNvPr>
          <p:cNvSpPr txBox="1"/>
          <p:nvPr/>
        </p:nvSpPr>
        <p:spPr>
          <a:xfrm>
            <a:off x="6672984" y="4365306"/>
            <a:ext cx="1205942" cy="600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defTabSz="914268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Subcutaneous White Adipose Tissue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F7C111C-F7D4-05FD-7A47-74B381DEE557}"/>
              </a:ext>
            </a:extLst>
          </p:cNvPr>
          <p:cNvSpPr txBox="1"/>
          <p:nvPr/>
        </p:nvSpPr>
        <p:spPr>
          <a:xfrm>
            <a:off x="4842242" y="4296419"/>
            <a:ext cx="881780" cy="264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defTabSz="914268">
              <a:defRPr/>
            </a:pPr>
            <a:r>
              <a:rPr lang="en-US" sz="1100" b="1">
                <a:solidFill>
                  <a:srgbClr val="000000"/>
                </a:solidFill>
                <a:latin typeface="Arial"/>
              </a:rPr>
              <a:t>Pancreas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210734-61A0-2CC8-1711-D97188E2F496}"/>
              </a:ext>
            </a:extLst>
          </p:cNvPr>
          <p:cNvSpPr txBox="1"/>
          <p:nvPr/>
        </p:nvSpPr>
        <p:spPr>
          <a:xfrm>
            <a:off x="6303478" y="3822604"/>
            <a:ext cx="822996" cy="264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defTabSz="914268">
              <a:defRPr/>
            </a:pPr>
            <a:r>
              <a:rPr lang="en-US" sz="1100" b="1">
                <a:solidFill>
                  <a:srgbClr val="000000"/>
                </a:solidFill>
                <a:latin typeface="Arial"/>
              </a:rPr>
              <a:t>Stomach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7453FBD-4598-6F6B-9C02-D9738906E5E9}"/>
              </a:ext>
            </a:extLst>
          </p:cNvPr>
          <p:cNvSpPr txBox="1"/>
          <p:nvPr/>
        </p:nvSpPr>
        <p:spPr>
          <a:xfrm>
            <a:off x="2930874" y="1230072"/>
            <a:ext cx="2739399" cy="111850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</a:rPr>
              <a:t>Central Nervous System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 dirty="0">
                <a:solidFill>
                  <a:srgbClr val="5A5A5A"/>
                </a:solidFill>
                <a:latin typeface="Arial"/>
              </a:rPr>
              <a:t>↑ Satiety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 dirty="0">
                <a:solidFill>
                  <a:srgbClr val="5A5A5A"/>
                </a:solidFill>
                <a:latin typeface="Arial"/>
              </a:rPr>
              <a:t>↓ Food Intake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 dirty="0">
                <a:solidFill>
                  <a:srgbClr val="5A5A5A"/>
                </a:solidFill>
                <a:latin typeface="Arial"/>
              </a:rPr>
              <a:t>↑ Nausea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 dirty="0">
                <a:solidFill>
                  <a:srgbClr val="5A5A5A"/>
                </a:solidFill>
                <a:latin typeface="Arial"/>
              </a:rPr>
              <a:t>↓ Body Weight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58F61D4-9B26-E7C2-EB28-C2ABE90BDE3D}"/>
              </a:ext>
            </a:extLst>
          </p:cNvPr>
          <p:cNvSpPr txBox="1"/>
          <p:nvPr/>
        </p:nvSpPr>
        <p:spPr>
          <a:xfrm>
            <a:off x="7289393" y="1251914"/>
            <a:ext cx="2863690" cy="9132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>
                <a:solidFill>
                  <a:srgbClr val="000000"/>
                </a:solidFill>
                <a:latin typeface="Arial"/>
              </a:rPr>
              <a:t>Central Nervous System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↓ Food intake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↓ Nausea  </a:t>
            </a:r>
          </a:p>
          <a:p>
            <a:pPr marL="171425" indent="-171425" defTabSz="914268">
              <a:buFont typeface="Arial" panose="020B0604020202020204" pitchFamily="34" charset="0"/>
              <a:buChar char="•"/>
              <a:defRPr/>
            </a:pPr>
            <a:r>
              <a:rPr lang="en-US" sz="1300" b="1">
                <a:solidFill>
                  <a:srgbClr val="000099"/>
                </a:solidFill>
                <a:latin typeface="Arial"/>
              </a:rPr>
              <a:t>↓ Body weight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9270621E-0DF1-58CA-B931-EA5846C5A205}"/>
              </a:ext>
            </a:extLst>
          </p:cNvPr>
          <p:cNvSpPr/>
          <p:nvPr/>
        </p:nvSpPr>
        <p:spPr>
          <a:xfrm>
            <a:off x="105815" y="845308"/>
            <a:ext cx="5124408" cy="362921"/>
          </a:xfrm>
          <a:prstGeom prst="roundRect">
            <a:avLst/>
          </a:prstGeom>
          <a:solidFill>
            <a:srgbClr val="5A5A5A"/>
          </a:solidFill>
          <a:ln w="19050">
            <a:solidFill>
              <a:srgbClr val="5A5A5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r>
              <a:rPr lang="en-US" sz="15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</a:t>
            </a:r>
            <a:r>
              <a:rPr lang="pl-PL" sz="15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LP-1</a:t>
            </a:r>
            <a:r>
              <a:rPr lang="en-US" sz="15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Receptor Agonism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C3210B42-BEDA-5A5E-94EF-96271B94D3F3}"/>
              </a:ext>
            </a:extLst>
          </p:cNvPr>
          <p:cNvSpPr/>
          <p:nvPr/>
        </p:nvSpPr>
        <p:spPr>
          <a:xfrm>
            <a:off x="7118073" y="836906"/>
            <a:ext cx="4766657" cy="361241"/>
          </a:xfrm>
          <a:prstGeom prst="roundRect">
            <a:avLst/>
          </a:prstGeom>
          <a:solidFill>
            <a:srgbClr val="000099"/>
          </a:solidFill>
          <a:ln w="19050">
            <a:solidFill>
              <a:srgbClr val="0000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r>
              <a:rPr lang="en-US" sz="15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</a:t>
            </a:r>
            <a:r>
              <a:rPr lang="pl-PL" sz="15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IP </a:t>
            </a:r>
            <a:r>
              <a:rPr lang="en-US" sz="15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Receptor Agonism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367B742A-3BE0-61B2-5718-4BCD02774C35}"/>
              </a:ext>
            </a:extLst>
          </p:cNvPr>
          <p:cNvSpPr/>
          <p:nvPr/>
        </p:nvSpPr>
        <p:spPr>
          <a:xfrm>
            <a:off x="5787846" y="1468661"/>
            <a:ext cx="147803" cy="136094"/>
          </a:xfrm>
          <a:prstGeom prst="ellipse">
            <a:avLst/>
          </a:prstGeom>
          <a:solidFill>
            <a:srgbClr val="5A5A5A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11FA5B62-B5F9-C46C-7E5A-FFDEE7B01AD1}"/>
              </a:ext>
            </a:extLst>
          </p:cNvPr>
          <p:cNvSpPr/>
          <p:nvPr/>
        </p:nvSpPr>
        <p:spPr>
          <a:xfrm>
            <a:off x="285531" y="5198681"/>
            <a:ext cx="2554646" cy="7275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defTabSz="914268">
              <a:defRPr/>
            </a:pPr>
            <a:endParaRPr lang="en-US" sz="11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28E0517-4CAB-CC34-05A2-3AD891487EBD}"/>
              </a:ext>
            </a:extLst>
          </p:cNvPr>
          <p:cNvSpPr txBox="1"/>
          <p:nvPr/>
        </p:nvSpPr>
        <p:spPr>
          <a:xfrm>
            <a:off x="537471" y="5443988"/>
            <a:ext cx="2106196" cy="299197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pl-PL" sz="1300" b="1" dirty="0">
                <a:solidFill>
                  <a:srgbClr val="000099"/>
                </a:solidFill>
                <a:latin typeface="Arial"/>
              </a:rPr>
              <a:t>GIP </a:t>
            </a:r>
            <a:r>
              <a:rPr lang="en-US" sz="1300" b="1" dirty="0">
                <a:solidFill>
                  <a:srgbClr val="000099"/>
                </a:solidFill>
                <a:latin typeface="Arial"/>
              </a:rPr>
              <a:t>Receptor </a:t>
            </a:r>
            <a:r>
              <a:rPr lang="en-US" sz="1300" b="1" dirty="0" err="1">
                <a:solidFill>
                  <a:srgbClr val="000099"/>
                </a:solidFill>
                <a:latin typeface="Arial"/>
              </a:rPr>
              <a:t>Agonism</a:t>
            </a:r>
            <a:endParaRPr lang="en-US" sz="1300" b="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4EAC752-F261-274E-4DDC-CF17B47C399C}"/>
              </a:ext>
            </a:extLst>
          </p:cNvPr>
          <p:cNvSpPr txBox="1"/>
          <p:nvPr/>
        </p:nvSpPr>
        <p:spPr>
          <a:xfrm>
            <a:off x="566023" y="5217161"/>
            <a:ext cx="2274155" cy="299197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pl-PL" sz="1300" b="1">
                <a:solidFill>
                  <a:srgbClr val="5A5A5A"/>
                </a:solidFill>
                <a:latin typeface="Arial"/>
              </a:rPr>
              <a:t>GLP-1</a:t>
            </a:r>
            <a:r>
              <a:rPr lang="en-US" sz="1300" b="1">
                <a:solidFill>
                  <a:srgbClr val="5A5A5A"/>
                </a:solidFill>
                <a:latin typeface="Arial"/>
              </a:rPr>
              <a:t> Receptor Agonism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6D3FACB-EE23-35B5-88D4-F9E93611125E}"/>
              </a:ext>
            </a:extLst>
          </p:cNvPr>
          <p:cNvSpPr txBox="1"/>
          <p:nvPr/>
        </p:nvSpPr>
        <p:spPr>
          <a:xfrm>
            <a:off x="545868" y="5690976"/>
            <a:ext cx="1387335" cy="299197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defTabSz="914268">
              <a:defRPr/>
            </a:pPr>
            <a:r>
              <a:rPr lang="en-US" sz="1300" b="1" dirty="0">
                <a:solidFill>
                  <a:srgbClr val="C00000"/>
                </a:solidFill>
                <a:latin typeface="Arial"/>
              </a:rPr>
              <a:t>Indirect Action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615B301-0C84-99BB-178C-2B2481211872}"/>
              </a:ext>
            </a:extLst>
          </p:cNvPr>
          <p:cNvSpPr/>
          <p:nvPr/>
        </p:nvSpPr>
        <p:spPr>
          <a:xfrm>
            <a:off x="6059939" y="1438418"/>
            <a:ext cx="141084" cy="136094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42DFFE9E-15D4-63F3-D74A-FFBF9CDC6982}"/>
              </a:ext>
            </a:extLst>
          </p:cNvPr>
          <p:cNvSpPr/>
          <p:nvPr/>
        </p:nvSpPr>
        <p:spPr>
          <a:xfrm>
            <a:off x="403104" y="5274289"/>
            <a:ext cx="146124" cy="137776"/>
          </a:xfrm>
          <a:prstGeom prst="ellipse">
            <a:avLst/>
          </a:prstGeom>
          <a:solidFill>
            <a:srgbClr val="5A5A5A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1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BB399397-B5FA-9CFF-A19F-39CF61350E53}"/>
              </a:ext>
            </a:extLst>
          </p:cNvPr>
          <p:cNvSpPr/>
          <p:nvPr/>
        </p:nvSpPr>
        <p:spPr>
          <a:xfrm>
            <a:off x="401423" y="5753144"/>
            <a:ext cx="146124" cy="137776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1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877F4A9C-80CA-124F-B4F8-934B4C958167}"/>
              </a:ext>
            </a:extLst>
          </p:cNvPr>
          <p:cNvSpPr/>
          <p:nvPr/>
        </p:nvSpPr>
        <p:spPr>
          <a:xfrm>
            <a:off x="4768340" y="3615945"/>
            <a:ext cx="147803" cy="136094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79466328-EFE8-23E8-F876-EF950B9F39CA}"/>
              </a:ext>
            </a:extLst>
          </p:cNvPr>
          <p:cNvSpPr/>
          <p:nvPr/>
        </p:nvSpPr>
        <p:spPr>
          <a:xfrm>
            <a:off x="5551025" y="3862929"/>
            <a:ext cx="147803" cy="137776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833B7F27-AFD1-5031-AD1F-CA3A8D3754D2}"/>
              </a:ext>
            </a:extLst>
          </p:cNvPr>
          <p:cNvSpPr/>
          <p:nvPr/>
        </p:nvSpPr>
        <p:spPr>
          <a:xfrm>
            <a:off x="7044175" y="3615945"/>
            <a:ext cx="147803" cy="136094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2ED1726F-EC06-2704-0F0A-AFC13BC6FBEA}"/>
              </a:ext>
            </a:extLst>
          </p:cNvPr>
          <p:cNvSpPr/>
          <p:nvPr/>
        </p:nvSpPr>
        <p:spPr>
          <a:xfrm>
            <a:off x="6945079" y="2775849"/>
            <a:ext cx="147803" cy="136094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4EAAD339-8035-C4A5-1655-50705B8F023F}"/>
              </a:ext>
            </a:extLst>
          </p:cNvPr>
          <p:cNvSpPr/>
          <p:nvPr/>
        </p:nvSpPr>
        <p:spPr>
          <a:xfrm>
            <a:off x="5967563" y="4125037"/>
            <a:ext cx="147803" cy="136096"/>
          </a:xfrm>
          <a:prstGeom prst="ellipse">
            <a:avLst/>
          </a:prstGeom>
          <a:solidFill>
            <a:srgbClr val="5A5A5A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86253B17-1D8A-C773-5274-E10A86F5698A}"/>
              </a:ext>
            </a:extLst>
          </p:cNvPr>
          <p:cNvSpPr/>
          <p:nvPr/>
        </p:nvSpPr>
        <p:spPr>
          <a:xfrm>
            <a:off x="5744177" y="4326661"/>
            <a:ext cx="147803" cy="136096"/>
          </a:xfrm>
          <a:prstGeom prst="ellipse">
            <a:avLst/>
          </a:prstGeom>
          <a:solidFill>
            <a:srgbClr val="5A5A5A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A3F6269A-8D43-6C4B-2113-B371398CA901}"/>
              </a:ext>
            </a:extLst>
          </p:cNvPr>
          <p:cNvSpPr/>
          <p:nvPr/>
        </p:nvSpPr>
        <p:spPr>
          <a:xfrm>
            <a:off x="398063" y="5522956"/>
            <a:ext cx="146124" cy="137776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1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8103FCFD-8ACC-77BF-CDA2-8CB9461B42F5}"/>
              </a:ext>
            </a:extLst>
          </p:cNvPr>
          <p:cNvSpPr/>
          <p:nvPr/>
        </p:nvSpPr>
        <p:spPr>
          <a:xfrm>
            <a:off x="5944048" y="4343463"/>
            <a:ext cx="141084" cy="137776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BB158F17-5B42-3128-6C89-6B401B8CEAAC}"/>
              </a:ext>
            </a:extLst>
          </p:cNvPr>
          <p:cNvSpPr/>
          <p:nvPr/>
        </p:nvSpPr>
        <p:spPr>
          <a:xfrm>
            <a:off x="6412651" y="4175442"/>
            <a:ext cx="141084" cy="136096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68">
              <a:defRPr/>
            </a:pPr>
            <a:endParaRPr lang="en-US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4" name="Footer Placeholder 4">
            <a:extLst>
              <a:ext uri="{FF2B5EF4-FFF2-40B4-BE49-F238E27FC236}">
                <a16:creationId xmlns="" xmlns:a16="http://schemas.microsoft.com/office/drawing/2014/main" id="{439DDE96-3851-31EA-BAF9-0A96B2894C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19378" y="6568037"/>
            <a:ext cx="10971036" cy="213384"/>
          </a:xfrm>
        </p:spPr>
        <p:txBody>
          <a:bodyPr/>
          <a:lstStyle/>
          <a:p>
            <a:pPr algn="r" defTabSz="914268">
              <a:defRPr/>
            </a:pPr>
            <a:r>
              <a:rPr lang="pl-PL" sz="1700" i="1" dirty="0">
                <a:solidFill>
                  <a:srgbClr val="003366"/>
                </a:solidFill>
              </a:rPr>
              <a:t>Adapted from: </a:t>
            </a:r>
            <a:r>
              <a:rPr lang="en-US" sz="1700" i="1" dirty="0" err="1">
                <a:solidFill>
                  <a:srgbClr val="003366"/>
                </a:solidFill>
              </a:rPr>
              <a:t>Samms</a:t>
            </a:r>
            <a:r>
              <a:rPr lang="en-US" sz="1700" i="1" dirty="0">
                <a:solidFill>
                  <a:srgbClr val="003366"/>
                </a:solidFill>
              </a:rPr>
              <a:t> RJ, et al. Trends Endocrinol </a:t>
            </a:r>
            <a:r>
              <a:rPr lang="en-US" sz="1700" i="1" dirty="0" err="1">
                <a:solidFill>
                  <a:srgbClr val="003366"/>
                </a:solidFill>
              </a:rPr>
              <a:t>Metab</a:t>
            </a:r>
            <a:r>
              <a:rPr lang="en-US" sz="1700" i="1" dirty="0">
                <a:solidFill>
                  <a:srgbClr val="003366"/>
                </a:solidFill>
              </a:rPr>
              <a:t>. 2020;31(6):410-421</a:t>
            </a:r>
          </a:p>
        </p:txBody>
      </p:sp>
      <p:sp>
        <p:nvSpPr>
          <p:cNvPr id="41" name="Title 2">
            <a:extLst>
              <a:ext uri="{FF2B5EF4-FFF2-40B4-BE49-F238E27FC236}">
                <a16:creationId xmlns="" xmlns:a16="http://schemas.microsoft.com/office/drawing/2014/main" id="{7E18D2BD-918B-AB35-7C20-CD14B3866B9C}"/>
              </a:ext>
            </a:extLst>
          </p:cNvPr>
          <p:cNvSpPr txBox="1">
            <a:spLocks/>
          </p:cNvSpPr>
          <p:nvPr/>
        </p:nvSpPr>
        <p:spPr bwMode="auto">
          <a:xfrm>
            <a:off x="-33590" y="164675"/>
            <a:ext cx="12224005" cy="52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3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70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sz="3300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Tirzepatide</a:t>
            </a:r>
            <a:r>
              <a:rPr lang="en-GB" sz="3300" dirty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a GIP/GLP-1 receptor dual agonist</a:t>
            </a:r>
            <a:endParaRPr lang="en-GB" sz="1900" b="0" dirty="0">
              <a:solidFill>
                <a:srgbClr val="003366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5"/>
          <a:stretch/>
        </p:blipFill>
        <p:spPr bwMode="auto">
          <a:xfrm>
            <a:off x="1645650" y="981522"/>
            <a:ext cx="941810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0B94C154-1EE8-1AAA-2C0D-120FF039787B}"/>
              </a:ext>
            </a:extLst>
          </p:cNvPr>
          <p:cNvSpPr txBox="1">
            <a:spLocks/>
          </p:cNvSpPr>
          <p:nvPr/>
        </p:nvSpPr>
        <p:spPr bwMode="auto">
          <a:xfrm>
            <a:off x="-33590" y="138303"/>
            <a:ext cx="12224005" cy="70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6pPr>
            <a:lvl7pPr marL="914355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8pPr>
            <a:lvl9pPr marL="182870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2900" dirty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Change in bodyweight </a:t>
            </a:r>
            <a:r>
              <a:rPr lang="en-US" sz="2900" dirty="0" smtClean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2900" dirty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different doses of </a:t>
            </a:r>
            <a:r>
              <a:rPr lang="en-US" sz="2900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tirzepatide</a:t>
            </a:r>
            <a:r>
              <a:rPr lang="en-US" sz="2900" dirty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dirty="0" err="1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en-US" sz="2900" dirty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placebo in </a:t>
            </a:r>
            <a:r>
              <a:rPr lang="en-US" sz="2900" dirty="0" smtClean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SURMOUNT 1-4 </a:t>
            </a:r>
            <a:r>
              <a:rPr lang="en-US" sz="2900" dirty="0">
                <a:solidFill>
                  <a:srgbClr val="00336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en-GB" sz="2900" b="0" dirty="0">
              <a:solidFill>
                <a:srgbClr val="003366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39DDE96-3851-31EA-BAF9-0A96B2894C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19378" y="6568037"/>
            <a:ext cx="10971036" cy="213384"/>
          </a:xfrm>
        </p:spPr>
        <p:txBody>
          <a:bodyPr/>
          <a:lstStyle/>
          <a:p>
            <a:pPr algn="r" defTabSz="914268">
              <a:defRPr/>
            </a:pPr>
            <a:r>
              <a:rPr lang="pl-PL" sz="1700" i="1" dirty="0" smtClean="0">
                <a:solidFill>
                  <a:srgbClr val="003366"/>
                </a:solidFill>
              </a:rPr>
              <a:t>Hamza</a:t>
            </a:r>
            <a:r>
              <a:rPr lang="it-IT" sz="1700" i="1" dirty="0" smtClean="0">
                <a:solidFill>
                  <a:srgbClr val="003366"/>
                </a:solidFill>
              </a:rPr>
              <a:t> M et al.</a:t>
            </a:r>
            <a:r>
              <a:rPr lang="pl-PL" sz="1700" i="1" dirty="0" smtClean="0">
                <a:solidFill>
                  <a:srgbClr val="003366"/>
                </a:solidFill>
              </a:rPr>
              <a:t> (2025)</a:t>
            </a:r>
            <a:r>
              <a:rPr lang="it-IT" sz="1700" i="1" dirty="0" smtClean="0">
                <a:solidFill>
                  <a:srgbClr val="003366"/>
                </a:solidFill>
              </a:rPr>
              <a:t> </a:t>
            </a:r>
            <a:r>
              <a:rPr lang="pl-PL" sz="1700" i="1" dirty="0" smtClean="0">
                <a:solidFill>
                  <a:srgbClr val="003366"/>
                </a:solidFill>
              </a:rPr>
              <a:t>Expert </a:t>
            </a:r>
            <a:r>
              <a:rPr lang="pl-PL" sz="1700" i="1" dirty="0">
                <a:solidFill>
                  <a:srgbClr val="003366"/>
                </a:solidFill>
              </a:rPr>
              <a:t>Opinion on </a:t>
            </a:r>
            <a:r>
              <a:rPr lang="pl-PL" sz="1700" i="1" dirty="0" smtClean="0">
                <a:solidFill>
                  <a:srgbClr val="003366"/>
                </a:solidFill>
              </a:rPr>
              <a:t>Pharmacotherapy,</a:t>
            </a:r>
            <a:r>
              <a:rPr lang="it-IT" sz="1700" i="1" dirty="0">
                <a:solidFill>
                  <a:srgbClr val="003366"/>
                </a:solidFill>
              </a:rPr>
              <a:t> </a:t>
            </a:r>
            <a:r>
              <a:rPr lang="pl-PL" sz="1700" i="1" dirty="0" smtClean="0">
                <a:solidFill>
                  <a:srgbClr val="003366"/>
                </a:solidFill>
              </a:rPr>
              <a:t>26:1</a:t>
            </a:r>
            <a:r>
              <a:rPr lang="pl-PL" sz="1700" i="1" dirty="0">
                <a:solidFill>
                  <a:srgbClr val="003366"/>
                </a:solidFill>
              </a:rPr>
              <a:t>, 31-49</a:t>
            </a:r>
            <a:endParaRPr lang="en-US" sz="17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4111"/>
            <a:ext cx="6479199" cy="454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octor Question Vectors &amp; Illustration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5875" r="20372" b="7111"/>
          <a:stretch>
            <a:fillRect/>
          </a:stretch>
        </p:blipFill>
        <p:spPr bwMode="auto">
          <a:xfrm>
            <a:off x="8495162" y="270462"/>
            <a:ext cx="3359936" cy="640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5316" y="739137"/>
            <a:ext cx="8063846" cy="1922396"/>
          </a:xfrm>
          <a:prstGeom prst="rect">
            <a:avLst/>
          </a:prstGeom>
        </p:spPr>
        <p:txBody>
          <a:bodyPr wrap="square" lIns="115197" tIns="57599" rIns="115197" bIns="57599">
            <a:spAutoFit/>
          </a:bodyPr>
          <a:lstStyle/>
          <a:p>
            <a:pPr algn="ctr">
              <a:defRPr/>
            </a:pPr>
            <a:r>
              <a:rPr lang="it-IT" sz="5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Quali novità ci riserva il futuro?</a:t>
            </a:r>
          </a:p>
        </p:txBody>
      </p:sp>
    </p:spTree>
    <p:extLst>
      <p:ext uri="{BB962C8B-B14F-4D97-AF65-F5344CB8AC3E}">
        <p14:creationId xmlns:p14="http://schemas.microsoft.com/office/powerpoint/2010/main" val="4859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Practicalities of Prescribing Oral, Long-Acting GLP-1 RAs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0" y="28226"/>
            <a:ext cx="10945975" cy="110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63063" y="1125005"/>
            <a:ext cx="6128142" cy="5377842"/>
            <a:chOff x="47303" y="987574"/>
            <a:chExt cx="4812729" cy="40767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32" y="987574"/>
              <a:ext cx="4724400" cy="407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251520" y="134761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3" y="2715766"/>
              <a:ext cx="276225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uppo 6"/>
          <p:cNvGrpSpPr/>
          <p:nvPr/>
        </p:nvGrpSpPr>
        <p:grpSpPr>
          <a:xfrm>
            <a:off x="6270437" y="1605169"/>
            <a:ext cx="5872654" cy="4725494"/>
            <a:chOff x="4703440" y="1476722"/>
            <a:chExt cx="4405064" cy="3543300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204" y="1476722"/>
              <a:ext cx="4305300" cy="35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440" y="2761084"/>
              <a:ext cx="228600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CasellaDiTesto 5">
            <a:extLst>
              <a:ext uri="{FF2B5EF4-FFF2-40B4-BE49-F238E27FC236}">
                <a16:creationId xmlns="" xmlns:a16="http://schemas.microsoft.com/office/drawing/2014/main" id="{B7273A6D-1706-3A8D-D880-9E64DA512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970" y="6477661"/>
            <a:ext cx="9160446" cy="3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700" i="1" dirty="0" err="1">
                <a:solidFill>
                  <a:srgbClr val="003366"/>
                </a:solidFill>
                <a:latin typeface="+mn-lt"/>
              </a:rPr>
              <a:t>Lingvay</a:t>
            </a:r>
            <a:r>
              <a:rPr lang="en-US" sz="1700" i="1" dirty="0">
                <a:solidFill>
                  <a:srgbClr val="003366"/>
                </a:solidFill>
                <a:latin typeface="+mn-lt"/>
              </a:rPr>
              <a:t> I et al. </a:t>
            </a:r>
            <a:r>
              <a:rPr lang="pt-BR" sz="1700" i="1" dirty="0">
                <a:solidFill>
                  <a:srgbClr val="003366"/>
                </a:solidFill>
                <a:latin typeface="+mn-lt"/>
              </a:rPr>
              <a:t>Lancet Diabetes Endocrinol. 2025 Sep 14:S2213-8587(25)00225-6.</a:t>
            </a:r>
            <a:endParaRPr lang="en-US" sz="1700" i="1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1466909"/>
            <a:ext cx="1715072" cy="6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5160001"/>
            <a:ext cx="1715072" cy="6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0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7c048938-d566-472b-b255-90e9b4a3bd8a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12617</TotalTime>
  <Words>691</Words>
  <Application>Microsoft Office PowerPoint</Application>
  <PresentationFormat>Personalizzato</PresentationFormat>
  <Paragraphs>148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Tema di Office</vt:lpstr>
      <vt:lpstr>RetrospectVTI</vt:lpstr>
      <vt:lpstr>IL TRATTAMENTO FARMACOLOGICO DELL’OBESITA’: STORIA E STATO DELL’ARTE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Practicalities of Prescribing Oral, Long-Acting GLP-1 RAs</vt:lpstr>
      <vt:lpstr>Presentazione standard di PowerPoint</vt:lpstr>
      <vt:lpstr>Weight Loss and Changes in CV Risk Factors With Orforglipron Phase 2 Trial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</dc:creator>
  <cp:lastModifiedBy>Roberta</cp:lastModifiedBy>
  <cp:revision>115</cp:revision>
  <dcterms:created xsi:type="dcterms:W3CDTF">2024-12-05T19:24:58Z</dcterms:created>
  <dcterms:modified xsi:type="dcterms:W3CDTF">2025-10-27T16:40:34Z</dcterms:modified>
</cp:coreProperties>
</file>